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6" r:id="rId3"/>
    <p:sldId id="272" r:id="rId4"/>
    <p:sldId id="273" r:id="rId5"/>
    <p:sldId id="260" r:id="rId6"/>
    <p:sldId id="274" r:id="rId7"/>
    <p:sldId id="275" r:id="rId8"/>
    <p:sldId id="258" r:id="rId9"/>
    <p:sldId id="259" r:id="rId10"/>
    <p:sldId id="276" r:id="rId11"/>
    <p:sldId id="277" r:id="rId12"/>
    <p:sldId id="278" r:id="rId13"/>
    <p:sldId id="279" r:id="rId14"/>
    <p:sldId id="280" r:id="rId15"/>
    <p:sldId id="281" r:id="rId16"/>
    <p:sldId id="262" r:id="rId17"/>
    <p:sldId id="294" r:id="rId18"/>
    <p:sldId id="295" r:id="rId19"/>
    <p:sldId id="286" r:id="rId20"/>
    <p:sldId id="287" r:id="rId21"/>
    <p:sldId id="288" r:id="rId22"/>
    <p:sldId id="293" r:id="rId23"/>
    <p:sldId id="289" r:id="rId24"/>
    <p:sldId id="290" r:id="rId25"/>
    <p:sldId id="292" r:id="rId26"/>
    <p:sldId id="291" r:id="rId27"/>
    <p:sldId id="296"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102" d="100"/>
          <a:sy n="102" d="100"/>
        </p:scale>
        <p:origin x="-2064" y="-104"/>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1534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795BD-CF81-BE49-9F7F-BD8F0FBA658B}" type="datetimeFigureOut">
              <a:rPr lang="en-US" smtClean="0"/>
              <a:t>17/08/22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0B301B-E2C1-5A4A-890D-6E1750DE84A8}" type="slidenum">
              <a:rPr lang="en-US" smtClean="0"/>
              <a:t>‹#›</a:t>
            </a:fld>
            <a:endParaRPr lang="en-US"/>
          </a:p>
        </p:txBody>
      </p:sp>
    </p:spTree>
    <p:extLst>
      <p:ext uri="{BB962C8B-B14F-4D97-AF65-F5344CB8AC3E}">
        <p14:creationId xmlns:p14="http://schemas.microsoft.com/office/powerpoint/2010/main" val="2246831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17/08/22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91882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17/08/22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183000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17/08/22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921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865F833-661E-4648-B911-F32C113126FA}" type="datetimeFigureOut">
              <a:rPr lang="en-US" smtClean="0"/>
              <a:t>17/08/22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18190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865F833-661E-4648-B911-F32C113126FA}" type="datetimeFigureOut">
              <a:rPr lang="en-US" smtClean="0"/>
              <a:t>17/08/22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8763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865F833-661E-4648-B911-F32C113126FA}" type="datetimeFigureOut">
              <a:rPr lang="en-US" smtClean="0"/>
              <a:t>17/08/22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05498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865F833-661E-4648-B911-F32C113126FA}" type="datetimeFigureOut">
              <a:rPr lang="en-US" smtClean="0"/>
              <a:t>17/08/22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56794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865F833-661E-4648-B911-F32C113126FA}" type="datetimeFigureOut">
              <a:rPr lang="en-US" smtClean="0"/>
              <a:t>17/08/22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42112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5F833-661E-4648-B911-F32C113126FA}" type="datetimeFigureOut">
              <a:rPr lang="en-US" smtClean="0"/>
              <a:t>17/08/22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201318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865F833-661E-4648-B911-F32C113126FA}" type="datetimeFigureOut">
              <a:rPr lang="en-US" smtClean="0"/>
              <a:t>17/08/22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35302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865F833-661E-4648-B911-F32C113126FA}" type="datetimeFigureOut">
              <a:rPr lang="en-US" smtClean="0"/>
              <a:t>17/08/22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7B17D-90A4-2E41-A94B-DFDDD265984B}" type="slidenum">
              <a:rPr lang="en-US" smtClean="0"/>
              <a:t>‹#›</a:t>
            </a:fld>
            <a:endParaRPr lang="en-US"/>
          </a:p>
        </p:txBody>
      </p:sp>
    </p:spTree>
    <p:extLst>
      <p:ext uri="{BB962C8B-B14F-4D97-AF65-F5344CB8AC3E}">
        <p14:creationId xmlns:p14="http://schemas.microsoft.com/office/powerpoint/2010/main" val="18192611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5F833-661E-4648-B911-F32C113126FA}" type="datetimeFigureOut">
              <a:rPr lang="en-US" smtClean="0"/>
              <a:t>17/08/22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B17D-90A4-2E41-A94B-DFDDD265984B}" type="slidenum">
              <a:rPr lang="en-US" smtClean="0"/>
              <a:t>‹#›</a:t>
            </a:fld>
            <a:endParaRPr lang="en-US"/>
          </a:p>
        </p:txBody>
      </p:sp>
    </p:spTree>
    <p:extLst>
      <p:ext uri="{BB962C8B-B14F-4D97-AF65-F5344CB8AC3E}">
        <p14:creationId xmlns:p14="http://schemas.microsoft.com/office/powerpoint/2010/main" val="405662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investopedia.com/terms/s/social-media.asp" TargetMode="External"/><Relationship Id="rId4" Type="http://schemas.openxmlformats.org/officeDocument/2006/relationships/image" Target="../media/image3.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58.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45.pn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8.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61.png"/><Relationship Id="rId4"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63.png"/><Relationship Id="rId7" Type="http://schemas.openxmlformats.org/officeDocument/2006/relationships/image" Target="../media/image53.png"/><Relationship Id="rId8" Type="http://schemas.openxmlformats.org/officeDocument/2006/relationships/image" Target="../media/image45.png"/><Relationship Id="rId9" Type="http://schemas.openxmlformats.org/officeDocument/2006/relationships/image" Target="../media/image56.png"/><Relationship Id="rId10"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3" descr="Screen Shot 2022-06-05 at 10.11.58 AM.png"/>
          <p:cNvPicPr>
            <a:picLocks noChangeAspect="1"/>
          </p:cNvPicPr>
          <p:nvPr/>
        </p:nvPicPr>
        <p:blipFill>
          <a:blip r:embed="rId2">
            <a:extLst>
              <a:ext uri="{28A0092B-C50C-407E-A947-70E740481C1C}">
                <a14:useLocalDpi xmlns:a14="http://schemas.microsoft.com/office/drawing/2010/main" val="0"/>
              </a:ext>
            </a:extLst>
          </a:blip>
          <a:srcRect t="1303" b="130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a:t>
            </a:fld>
            <a:endParaRPr lang="en-US" sz="1200" dirty="0">
              <a:solidFill>
                <a:srgbClr val="FFFFFF"/>
              </a:solidFill>
            </a:endParaRPr>
          </a:p>
        </p:txBody>
      </p:sp>
      <p:sp>
        <p:nvSpPr>
          <p:cNvPr id="6" name="Title 1"/>
          <p:cNvSpPr txBox="1">
            <a:spLocks/>
          </p:cNvSpPr>
          <p:nvPr/>
        </p:nvSpPr>
        <p:spPr>
          <a:xfrm>
            <a:off x="448965" y="0"/>
            <a:ext cx="7940660" cy="61082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rPr>
              <a:t>The Internet &amp; Social Networks</a:t>
            </a:r>
            <a:endParaRPr lang="en-US" dirty="0">
              <a:solidFill>
                <a:srgbClr val="FFFFFF"/>
              </a:solidFill>
            </a:endParaRPr>
          </a:p>
        </p:txBody>
      </p:sp>
      <p:sp>
        <p:nvSpPr>
          <p:cNvPr id="7" name="Subtitle 2"/>
          <p:cNvSpPr txBox="1">
            <a:spLocks/>
          </p:cNvSpPr>
          <p:nvPr/>
        </p:nvSpPr>
        <p:spPr>
          <a:xfrm>
            <a:off x="6404460" y="5611432"/>
            <a:ext cx="2595985" cy="763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bg1"/>
                </a:solidFill>
              </a:rPr>
              <a:t>Peter J Faulks</a:t>
            </a:r>
            <a:endParaRPr lang="en-US" dirty="0">
              <a:solidFill>
                <a:schemeClr val="bg1"/>
              </a:solidFill>
            </a:endParaRPr>
          </a:p>
        </p:txBody>
      </p:sp>
      <p:sp>
        <p:nvSpPr>
          <p:cNvPr id="9" name="TextBox 8"/>
          <p:cNvSpPr txBox="1"/>
          <p:nvPr/>
        </p:nvSpPr>
        <p:spPr>
          <a:xfrm>
            <a:off x="508782" y="1086984"/>
            <a:ext cx="1832460"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Http:</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TextBox 9"/>
          <p:cNvSpPr txBox="1"/>
          <p:nvPr/>
        </p:nvSpPr>
        <p:spPr>
          <a:xfrm>
            <a:off x="1322972" y="1580408"/>
            <a:ext cx="1832460"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URL</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TextBox 10"/>
          <p:cNvSpPr txBox="1"/>
          <p:nvPr/>
        </p:nvSpPr>
        <p:spPr>
          <a:xfrm>
            <a:off x="4453292" y="1395742"/>
            <a:ext cx="1832460"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Domain</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TextBox 11"/>
          <p:cNvSpPr txBox="1"/>
          <p:nvPr/>
        </p:nvSpPr>
        <p:spPr>
          <a:xfrm>
            <a:off x="6404460" y="1048306"/>
            <a:ext cx="2748995" cy="369332"/>
          </a:xfrm>
          <a:prstGeom prst="rect">
            <a:avLst/>
          </a:prstGeom>
          <a:noFill/>
        </p:spPr>
        <p:txBody>
          <a:bodyPr wrap="square" rtlCol="0">
            <a:spAutoFit/>
          </a:bodyPr>
          <a:lstStyle/>
          <a:p>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Index.htm</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Splash Page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Subtitle 2"/>
          <p:cNvSpPr txBox="1">
            <a:spLocks/>
          </p:cNvSpPr>
          <p:nvPr/>
        </p:nvSpPr>
        <p:spPr>
          <a:xfrm>
            <a:off x="448965" y="3651467"/>
            <a:ext cx="7696362" cy="120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bg1"/>
                </a:solidFill>
              </a:rPr>
              <a:t>At the end of this presentation is a brief history of how the Internet started</a:t>
            </a:r>
            <a:endParaRPr lang="en-US" dirty="0">
              <a:solidFill>
                <a:schemeClr val="bg1"/>
              </a:solidFill>
            </a:endParaRPr>
          </a:p>
        </p:txBody>
      </p:sp>
      <p:sp>
        <p:nvSpPr>
          <p:cNvPr id="14" name="Subtitle 2"/>
          <p:cNvSpPr txBox="1">
            <a:spLocks/>
          </p:cNvSpPr>
          <p:nvPr/>
        </p:nvSpPr>
        <p:spPr>
          <a:xfrm>
            <a:off x="481557" y="2096132"/>
            <a:ext cx="8585468" cy="110421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b="0" i="0" kern="1200">
                <a:solidFill>
                  <a:srgbClr val="5EEC3C"/>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FFF00"/>
                </a:solidFill>
              </a:rPr>
              <a:t>How to use the internet</a:t>
            </a:r>
          </a:p>
          <a:p>
            <a:r>
              <a:rPr lang="en-US" dirty="0">
                <a:solidFill>
                  <a:srgbClr val="FFFF00"/>
                </a:solidFill>
              </a:rPr>
              <a:t>a</a:t>
            </a:r>
            <a:r>
              <a:rPr lang="en-US" dirty="0" smtClean="0">
                <a:solidFill>
                  <a:srgbClr val="FFFF00"/>
                </a:solidFill>
              </a:rPr>
              <a:t>nd  how to behave on social networks</a:t>
            </a:r>
            <a:endParaRPr lang="en-US" dirty="0">
              <a:solidFill>
                <a:srgbClr val="FFFF00"/>
              </a:solidFill>
            </a:endParaRPr>
          </a:p>
        </p:txBody>
      </p:sp>
      <p:sp>
        <p:nvSpPr>
          <p:cNvPr id="15" name="TextBox 14"/>
          <p:cNvSpPr txBox="1"/>
          <p:nvPr/>
        </p:nvSpPr>
        <p:spPr>
          <a:xfrm>
            <a:off x="6145195" y="1967415"/>
            <a:ext cx="1832460"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WWW</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6" name="TextBox 15"/>
          <p:cNvSpPr txBox="1"/>
          <p:nvPr/>
        </p:nvSpPr>
        <p:spPr>
          <a:xfrm>
            <a:off x="2434130" y="1232972"/>
            <a:ext cx="1832460"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Packets</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7" name="TextBox 16"/>
          <p:cNvSpPr txBox="1"/>
          <p:nvPr/>
        </p:nvSpPr>
        <p:spPr>
          <a:xfrm>
            <a:off x="7167985" y="2834933"/>
            <a:ext cx="1832460" cy="369332"/>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Browser</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9" name="Picture 18" descr="Screen Shot 2022-06-06 at 12.02.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8022">
            <a:off x="7717570" y="3546995"/>
            <a:ext cx="906802" cy="1112210"/>
          </a:xfrm>
          <a:prstGeom prst="rect">
            <a:avLst/>
          </a:prstGeom>
        </p:spPr>
      </p:pic>
      <p:pic>
        <p:nvPicPr>
          <p:cNvPr id="20" name="Picture 19" descr="Screen Shot 2022-06-06 at 11.48.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82" y="4923527"/>
            <a:ext cx="2807310" cy="1204573"/>
          </a:xfrm>
          <a:prstGeom prst="rect">
            <a:avLst/>
          </a:prstGeom>
        </p:spPr>
      </p:pic>
      <p:pic>
        <p:nvPicPr>
          <p:cNvPr id="21" name="Picture 20" descr="Screen Shot 2022-06-06 at 11.58.1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455" y="1602304"/>
            <a:ext cx="1166345" cy="1073450"/>
          </a:xfrm>
          <a:prstGeom prst="rect">
            <a:avLst/>
          </a:prstGeom>
        </p:spPr>
      </p:pic>
      <p:pic>
        <p:nvPicPr>
          <p:cNvPr id="22" name="Picture 21" descr="Screen Shot 2022-06-06 at 12.02.3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64087">
            <a:off x="4621839" y="4974752"/>
            <a:ext cx="992073" cy="1400205"/>
          </a:xfrm>
          <a:prstGeom prst="rect">
            <a:avLst/>
          </a:prstGeom>
        </p:spPr>
      </p:pic>
      <p:sp>
        <p:nvSpPr>
          <p:cNvPr id="23" name="Content Placeholder 22"/>
          <p:cNvSpPr>
            <a:spLocks noGrp="1"/>
          </p:cNvSpPr>
          <p:nvPr>
            <p:ph idx="1"/>
          </p:nvPr>
        </p:nvSpPr>
        <p:spPr/>
        <p:txBody>
          <a:bodyPr/>
          <a:lstStyle/>
          <a:p>
            <a:endParaRPr lang="en-US"/>
          </a:p>
        </p:txBody>
      </p:sp>
    </p:spTree>
    <p:extLst>
      <p:ext uri="{BB962C8B-B14F-4D97-AF65-F5344CB8AC3E}">
        <p14:creationId xmlns:p14="http://schemas.microsoft.com/office/powerpoint/2010/main" val="3296772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20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2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grpId="0" nodeType="afterEffect">
                                  <p:stCondLst>
                                    <p:cond delay="200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10</a:t>
            </a:fld>
            <a:endParaRPr lang="en-US" sz="1200" dirty="0">
              <a:solidFill>
                <a:srgbClr val="FFFFFF"/>
              </a:solidFill>
            </a:endParaRPr>
          </a:p>
        </p:txBody>
      </p:sp>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807018"/>
            <a:ext cx="8470702" cy="646331"/>
          </a:xfrm>
          <a:prstGeom prst="rect">
            <a:avLst/>
          </a:prstGeom>
          <a:noFill/>
        </p:spPr>
        <p:txBody>
          <a:bodyPr wrap="square" rtlCol="0">
            <a:spAutoFit/>
          </a:bodyPr>
          <a:lstStyle/>
          <a:p>
            <a:pPr marL="342900" indent="-342900">
              <a:buAutoNum type="arabicPeriod"/>
            </a:pPr>
            <a:r>
              <a:rPr lang="en-US" dirty="0" smtClean="0">
                <a:solidFill>
                  <a:srgbClr val="FFFFFF"/>
                </a:solidFill>
              </a:rPr>
              <a:t>We need to purchase a domain name so lets say we want to sell candy via the internet and we have a name </a:t>
            </a:r>
          </a:p>
        </p:txBody>
      </p:sp>
      <p:pic>
        <p:nvPicPr>
          <p:cNvPr id="3" name="Picture 2" descr="Screen Shot 2022-06-06 at 8.55.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737829"/>
            <a:ext cx="3200400" cy="889000"/>
          </a:xfrm>
          <a:prstGeom prst="rect">
            <a:avLst/>
          </a:prstGeom>
        </p:spPr>
      </p:pic>
      <p:pic>
        <p:nvPicPr>
          <p:cNvPr id="9" name="Picture 8" descr="Screen Shot 2022-06-06 at 8.57.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 y="4411047"/>
            <a:ext cx="6146800" cy="1619658"/>
          </a:xfrm>
          <a:prstGeom prst="rect">
            <a:avLst/>
          </a:prstGeom>
        </p:spPr>
      </p:pic>
      <p:pic>
        <p:nvPicPr>
          <p:cNvPr id="10" name="Picture 9" descr="Screen Shot 2022-06-06 at 8.57.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 y="2776592"/>
            <a:ext cx="6146799" cy="1634454"/>
          </a:xfrm>
          <a:prstGeom prst="rect">
            <a:avLst/>
          </a:prstGeom>
        </p:spPr>
      </p:pic>
      <p:sp>
        <p:nvSpPr>
          <p:cNvPr id="11" name="TextBox 10"/>
          <p:cNvSpPr txBox="1"/>
          <p:nvPr/>
        </p:nvSpPr>
        <p:spPr>
          <a:xfrm>
            <a:off x="6898640" y="2776592"/>
            <a:ext cx="2113280" cy="3139321"/>
          </a:xfrm>
          <a:prstGeom prst="rect">
            <a:avLst/>
          </a:prstGeom>
          <a:noFill/>
        </p:spPr>
        <p:txBody>
          <a:bodyPr wrap="square" rtlCol="0">
            <a:spAutoFit/>
          </a:bodyPr>
          <a:lstStyle/>
          <a:p>
            <a:r>
              <a:rPr lang="en-US" dirty="0" smtClean="0">
                <a:solidFill>
                  <a:srgbClr val="FFFFFF"/>
                </a:solidFill>
              </a:rPr>
              <a:t>.com = company</a:t>
            </a:r>
          </a:p>
          <a:p>
            <a:endParaRPr lang="en-US" dirty="0">
              <a:solidFill>
                <a:srgbClr val="FFFFFF"/>
              </a:solidFill>
            </a:endParaRPr>
          </a:p>
          <a:p>
            <a:r>
              <a:rPr lang="en-US" dirty="0" err="1" smtClean="0">
                <a:solidFill>
                  <a:srgbClr val="FFFFFF"/>
                </a:solidFill>
              </a:rPr>
              <a:t>.net</a:t>
            </a:r>
            <a:r>
              <a:rPr lang="en-US" dirty="0" smtClean="0">
                <a:solidFill>
                  <a:srgbClr val="FFFFFF"/>
                </a:solidFill>
              </a:rPr>
              <a:t>=network</a:t>
            </a:r>
          </a:p>
          <a:p>
            <a:endParaRPr lang="en-US" dirty="0">
              <a:solidFill>
                <a:srgbClr val="FFFFFF"/>
              </a:solidFill>
            </a:endParaRPr>
          </a:p>
          <a:p>
            <a:r>
              <a:rPr lang="en-US" dirty="0" smtClean="0">
                <a:solidFill>
                  <a:srgbClr val="FFFFFF"/>
                </a:solidFill>
              </a:rPr>
              <a:t>.org=organisation</a:t>
            </a:r>
          </a:p>
          <a:p>
            <a:endParaRPr lang="en-US" dirty="0">
              <a:solidFill>
                <a:srgbClr val="FFFFFF"/>
              </a:solidFill>
            </a:endParaRPr>
          </a:p>
          <a:p>
            <a:r>
              <a:rPr lang="en-US" dirty="0" smtClean="0">
                <a:solidFill>
                  <a:srgbClr val="FFFFFF"/>
                </a:solidFill>
              </a:rPr>
              <a:t>.co=corporation</a:t>
            </a:r>
          </a:p>
          <a:p>
            <a:endParaRPr lang="en-US" dirty="0">
              <a:solidFill>
                <a:srgbClr val="FFFFFF"/>
              </a:solidFill>
            </a:endParaRPr>
          </a:p>
          <a:p>
            <a:r>
              <a:rPr lang="en-US" dirty="0" smtClean="0">
                <a:solidFill>
                  <a:srgbClr val="FFFFFF"/>
                </a:solidFill>
              </a:rPr>
              <a:t>Alternative name</a:t>
            </a:r>
          </a:p>
          <a:p>
            <a:endParaRPr lang="en-US" dirty="0">
              <a:solidFill>
                <a:srgbClr val="FFFFFF"/>
              </a:solidFill>
            </a:endParaRPr>
          </a:p>
          <a:p>
            <a:r>
              <a:rPr lang="en-US" dirty="0" smtClean="0">
                <a:solidFill>
                  <a:srgbClr val="FFFFFF"/>
                </a:solidFill>
              </a:rPr>
              <a:t>.info=information</a:t>
            </a:r>
            <a:endParaRPr lang="en-US" dirty="0">
              <a:solidFill>
                <a:srgbClr val="FFFFFF"/>
              </a:solidFill>
            </a:endParaRPr>
          </a:p>
        </p:txBody>
      </p:sp>
      <p:sp>
        <p:nvSpPr>
          <p:cNvPr id="12" name="TextBox 11"/>
          <p:cNvSpPr txBox="1"/>
          <p:nvPr/>
        </p:nvSpPr>
        <p:spPr>
          <a:xfrm>
            <a:off x="4287520" y="1737829"/>
            <a:ext cx="4399280" cy="646331"/>
          </a:xfrm>
          <a:prstGeom prst="rect">
            <a:avLst/>
          </a:prstGeom>
          <a:noFill/>
        </p:spPr>
        <p:txBody>
          <a:bodyPr wrap="square" rtlCol="0">
            <a:spAutoFit/>
          </a:bodyPr>
          <a:lstStyle/>
          <a:p>
            <a:r>
              <a:rPr lang="en-US" dirty="0" smtClean="0">
                <a:solidFill>
                  <a:srgbClr val="FFFFFF"/>
                </a:solidFill>
              </a:rPr>
              <a:t>We are offered various options and a price for the domain name (usually 2 year licence).</a:t>
            </a:r>
            <a:endParaRPr lang="en-US" dirty="0">
              <a:solidFill>
                <a:srgbClr val="FFFFFF"/>
              </a:solidFill>
            </a:endParaRPr>
          </a:p>
        </p:txBody>
      </p:sp>
    </p:spTree>
    <p:extLst>
      <p:ext uri="{BB962C8B-B14F-4D97-AF65-F5344CB8AC3E}">
        <p14:creationId xmlns:p14="http://schemas.microsoft.com/office/powerpoint/2010/main" val="2208106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0" y="-15236"/>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11</a:t>
            </a:fld>
            <a:endParaRPr lang="en-US" sz="1200" dirty="0">
              <a:solidFill>
                <a:srgbClr val="FFFFFF"/>
              </a:solidFill>
            </a:endParaRPr>
          </a:p>
        </p:txBody>
      </p:sp>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807018"/>
            <a:ext cx="7613523" cy="646331"/>
          </a:xfrm>
          <a:prstGeom prst="rect">
            <a:avLst/>
          </a:prstGeom>
          <a:noFill/>
        </p:spPr>
        <p:txBody>
          <a:bodyPr wrap="square" rtlCol="0">
            <a:spAutoFit/>
          </a:bodyPr>
          <a:lstStyle/>
          <a:p>
            <a:pPr marL="342900" indent="-342900">
              <a:buAutoNum type="arabicPeriod"/>
            </a:pPr>
            <a:r>
              <a:rPr lang="en-US" dirty="0" smtClean="0">
                <a:solidFill>
                  <a:schemeClr val="bg1">
                    <a:lumMod val="75000"/>
                  </a:schemeClr>
                </a:solidFill>
              </a:rPr>
              <a:t>We need to purchase a domain name</a:t>
            </a:r>
          </a:p>
          <a:p>
            <a:pPr marL="342900" indent="-342900">
              <a:buAutoNum type="arabicPeriod"/>
            </a:pPr>
            <a:r>
              <a:rPr lang="en-US" dirty="0" smtClean="0">
                <a:solidFill>
                  <a:srgbClr val="FFFFFF"/>
                </a:solidFill>
              </a:rPr>
              <a:t>We need to find an Internet Service Provider (ISP)</a:t>
            </a:r>
          </a:p>
        </p:txBody>
      </p:sp>
      <p:pic>
        <p:nvPicPr>
          <p:cNvPr id="3" name="Picture 2" descr="Screen Shot 2022-06-06 at 9.04.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38" y="1796638"/>
            <a:ext cx="4734560" cy="3232562"/>
          </a:xfrm>
          <a:prstGeom prst="rect">
            <a:avLst/>
          </a:prstGeom>
        </p:spPr>
      </p:pic>
      <p:pic>
        <p:nvPicPr>
          <p:cNvPr id="9" name="Picture 8" descr="Screen Shot 2022-06-06 at 9.04.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600" y="1417638"/>
            <a:ext cx="3434080" cy="2399605"/>
          </a:xfrm>
          <a:prstGeom prst="rect">
            <a:avLst/>
          </a:prstGeom>
        </p:spPr>
      </p:pic>
      <p:sp>
        <p:nvSpPr>
          <p:cNvPr id="10" name="TextBox 9"/>
          <p:cNvSpPr txBox="1"/>
          <p:nvPr/>
        </p:nvSpPr>
        <p:spPr>
          <a:xfrm>
            <a:off x="5293360" y="4053840"/>
            <a:ext cx="3718560" cy="923330"/>
          </a:xfrm>
          <a:prstGeom prst="rect">
            <a:avLst/>
          </a:prstGeom>
          <a:noFill/>
        </p:spPr>
        <p:txBody>
          <a:bodyPr wrap="square" rtlCol="0">
            <a:spAutoFit/>
          </a:bodyPr>
          <a:lstStyle/>
          <a:p>
            <a:r>
              <a:rPr lang="en-US" dirty="0" smtClean="0">
                <a:solidFill>
                  <a:srgbClr val="FFFFFF"/>
                </a:solidFill>
              </a:rPr>
              <a:t>These will offer to HOST your site for a fee and some also get the </a:t>
            </a:r>
            <a:r>
              <a:rPr lang="en-US" dirty="0" err="1" smtClean="0">
                <a:solidFill>
                  <a:srgbClr val="FFFFFF"/>
                </a:solidFill>
              </a:rPr>
              <a:t>domin</a:t>
            </a:r>
            <a:r>
              <a:rPr lang="en-US" dirty="0" smtClean="0">
                <a:solidFill>
                  <a:srgbClr val="FFFFFF"/>
                </a:solidFill>
              </a:rPr>
              <a:t> name for you. </a:t>
            </a:r>
            <a:endParaRPr lang="en-US" dirty="0">
              <a:solidFill>
                <a:srgbClr val="FFFFFF"/>
              </a:solidFill>
            </a:endParaRPr>
          </a:p>
        </p:txBody>
      </p:sp>
      <p:sp>
        <p:nvSpPr>
          <p:cNvPr id="11" name="TextBox 10"/>
          <p:cNvSpPr txBox="1"/>
          <p:nvPr/>
        </p:nvSpPr>
        <p:spPr>
          <a:xfrm>
            <a:off x="448965" y="5354225"/>
            <a:ext cx="7264400" cy="923330"/>
          </a:xfrm>
          <a:prstGeom prst="rect">
            <a:avLst/>
          </a:prstGeom>
          <a:noFill/>
        </p:spPr>
        <p:txBody>
          <a:bodyPr wrap="square" rtlCol="0">
            <a:spAutoFit/>
          </a:bodyPr>
          <a:lstStyle/>
          <a:p>
            <a:r>
              <a:rPr lang="en-US" dirty="0" smtClean="0">
                <a:solidFill>
                  <a:srgbClr val="FFFFFF"/>
                </a:solidFill>
              </a:rPr>
              <a:t>Usually the people providing your internet will also be able to offer hosting, </a:t>
            </a:r>
          </a:p>
          <a:p>
            <a:r>
              <a:rPr lang="tr-TR" dirty="0" smtClean="0">
                <a:solidFill>
                  <a:srgbClr val="FFFFFF"/>
                </a:solidFill>
              </a:rPr>
              <a:t>Y</a:t>
            </a:r>
            <a:r>
              <a:rPr lang="en-US" dirty="0" err="1" smtClean="0">
                <a:solidFill>
                  <a:srgbClr val="FFFFFF"/>
                </a:solidFill>
              </a:rPr>
              <a:t>ou</a:t>
            </a:r>
            <a:r>
              <a:rPr lang="en-US" dirty="0" smtClean="0">
                <a:solidFill>
                  <a:srgbClr val="FFFFFF"/>
                </a:solidFill>
              </a:rPr>
              <a:t> pay the fee and they send you your </a:t>
            </a:r>
            <a:r>
              <a:rPr lang="en-US" dirty="0" err="1" smtClean="0">
                <a:solidFill>
                  <a:srgbClr val="FFFFFF"/>
                </a:solidFill>
              </a:rPr>
              <a:t>ip</a:t>
            </a:r>
            <a:r>
              <a:rPr lang="en-US" dirty="0" smtClean="0">
                <a:solidFill>
                  <a:srgbClr val="FFFFFF"/>
                </a:solidFill>
              </a:rPr>
              <a:t> address for the File Transfer Program (FTP that you will use)</a:t>
            </a:r>
            <a:endParaRPr lang="en-US" dirty="0">
              <a:solidFill>
                <a:srgbClr val="FFFFFF"/>
              </a:solidFill>
            </a:endParaRPr>
          </a:p>
        </p:txBody>
      </p:sp>
    </p:spTree>
    <p:extLst>
      <p:ext uri="{BB962C8B-B14F-4D97-AF65-F5344CB8AC3E}">
        <p14:creationId xmlns:p14="http://schemas.microsoft.com/office/powerpoint/2010/main" val="27769660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12</a:t>
            </a:fld>
            <a:endParaRPr lang="en-US" sz="1200" dirty="0">
              <a:solidFill>
                <a:srgbClr val="FFFFFF"/>
              </a:solidFill>
            </a:endParaRPr>
          </a:p>
        </p:txBody>
      </p:sp>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540626"/>
            <a:ext cx="7613523" cy="1477328"/>
          </a:xfrm>
          <a:prstGeom prst="rect">
            <a:avLst/>
          </a:prstGeom>
          <a:noFill/>
        </p:spPr>
        <p:txBody>
          <a:bodyPr wrap="square" rtlCol="0">
            <a:spAutoFit/>
          </a:bodyPr>
          <a:lstStyle/>
          <a:p>
            <a:pPr marL="342900" indent="-342900">
              <a:buAutoNum type="arabicPeriod"/>
            </a:pPr>
            <a:r>
              <a:rPr lang="en-US" dirty="0" smtClean="0">
                <a:solidFill>
                  <a:srgbClr val="BFBFBF"/>
                </a:solidFill>
              </a:rPr>
              <a:t>We need to purchase a domain name</a:t>
            </a:r>
          </a:p>
          <a:p>
            <a:pPr marL="342900" indent="-342900">
              <a:buAutoNum type="arabicPeriod"/>
            </a:pPr>
            <a:r>
              <a:rPr lang="en-US" dirty="0" smtClean="0">
                <a:solidFill>
                  <a:srgbClr val="BFBFBF"/>
                </a:solidFill>
              </a:rPr>
              <a:t>We need to find an Internet Service Provider (ISP)</a:t>
            </a:r>
          </a:p>
          <a:p>
            <a:pPr marL="342900" indent="-342900">
              <a:buAutoNum type="arabicPeriod"/>
            </a:pPr>
            <a:r>
              <a:rPr lang="en-US" dirty="0" smtClean="0">
                <a:solidFill>
                  <a:srgbClr val="FFFFFF"/>
                </a:solidFill>
              </a:rPr>
              <a:t>We use an authoring application like (Dreamweaver) to create our page, this app comes with code, code and design and just design so you can see your page when the code is being written.</a:t>
            </a:r>
          </a:p>
        </p:txBody>
      </p:sp>
      <p:pic>
        <p:nvPicPr>
          <p:cNvPr id="3" name="Picture 2" descr="Screen Shot 2022-06-06 at 9.11.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00" y="4533264"/>
            <a:ext cx="3986546" cy="1978509"/>
          </a:xfrm>
          <a:prstGeom prst="rect">
            <a:avLst/>
          </a:prstGeom>
        </p:spPr>
      </p:pic>
      <p:pic>
        <p:nvPicPr>
          <p:cNvPr id="9" name="Picture 8" descr="Screen Shot 2022-06-06 at 9.10.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890" y="2885710"/>
            <a:ext cx="3520850" cy="2484223"/>
          </a:xfrm>
          <a:prstGeom prst="rect">
            <a:avLst/>
          </a:prstGeom>
        </p:spPr>
      </p:pic>
      <p:pic>
        <p:nvPicPr>
          <p:cNvPr id="10" name="Picture 9" descr="Screen Shot 2022-06-06 at 9.10.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 y="2191777"/>
            <a:ext cx="3956526" cy="1762104"/>
          </a:xfrm>
          <a:prstGeom prst="rect">
            <a:avLst/>
          </a:prstGeom>
        </p:spPr>
      </p:pic>
      <p:sp>
        <p:nvSpPr>
          <p:cNvPr id="11" name="TextBox 10"/>
          <p:cNvSpPr txBox="1"/>
          <p:nvPr/>
        </p:nvSpPr>
        <p:spPr>
          <a:xfrm>
            <a:off x="4816162" y="1912184"/>
            <a:ext cx="3088807" cy="369332"/>
          </a:xfrm>
          <a:prstGeom prst="rect">
            <a:avLst/>
          </a:prstGeom>
          <a:noFill/>
        </p:spPr>
        <p:txBody>
          <a:bodyPr wrap="square" rtlCol="0">
            <a:spAutoFit/>
          </a:bodyPr>
          <a:lstStyle/>
          <a:p>
            <a:r>
              <a:rPr lang="en-US" dirty="0" smtClean="0">
                <a:solidFill>
                  <a:srgbClr val="FFFFFF"/>
                </a:solidFill>
              </a:rPr>
              <a:t>Design View</a:t>
            </a:r>
            <a:endParaRPr lang="en-US" dirty="0">
              <a:solidFill>
                <a:srgbClr val="FFFFFF"/>
              </a:solidFill>
            </a:endParaRPr>
          </a:p>
        </p:txBody>
      </p:sp>
      <p:sp>
        <p:nvSpPr>
          <p:cNvPr id="12" name="TextBox 11"/>
          <p:cNvSpPr txBox="1"/>
          <p:nvPr/>
        </p:nvSpPr>
        <p:spPr>
          <a:xfrm>
            <a:off x="5597993" y="2281141"/>
            <a:ext cx="3088807" cy="369332"/>
          </a:xfrm>
          <a:prstGeom prst="rect">
            <a:avLst/>
          </a:prstGeom>
          <a:noFill/>
        </p:spPr>
        <p:txBody>
          <a:bodyPr wrap="square" rtlCol="0">
            <a:spAutoFit/>
          </a:bodyPr>
          <a:lstStyle/>
          <a:p>
            <a:r>
              <a:rPr lang="en-US" dirty="0" smtClean="0">
                <a:solidFill>
                  <a:srgbClr val="FFFFFF"/>
                </a:solidFill>
              </a:rPr>
              <a:t>Split code &amp; Design View</a:t>
            </a:r>
            <a:endParaRPr lang="en-US" dirty="0">
              <a:solidFill>
                <a:srgbClr val="FFFFFF"/>
              </a:solidFill>
            </a:endParaRPr>
          </a:p>
        </p:txBody>
      </p:sp>
      <p:sp>
        <p:nvSpPr>
          <p:cNvPr id="13" name="TextBox 12"/>
          <p:cNvSpPr txBox="1"/>
          <p:nvPr/>
        </p:nvSpPr>
        <p:spPr>
          <a:xfrm>
            <a:off x="457200" y="4088910"/>
            <a:ext cx="3088807" cy="369332"/>
          </a:xfrm>
          <a:prstGeom prst="rect">
            <a:avLst/>
          </a:prstGeom>
          <a:noFill/>
        </p:spPr>
        <p:txBody>
          <a:bodyPr wrap="square" rtlCol="0">
            <a:spAutoFit/>
          </a:bodyPr>
          <a:lstStyle/>
          <a:p>
            <a:r>
              <a:rPr lang="en-US" dirty="0" smtClean="0">
                <a:solidFill>
                  <a:srgbClr val="FFFFFF"/>
                </a:solidFill>
              </a:rPr>
              <a:t>Code View (http language)</a:t>
            </a:r>
            <a:endParaRPr lang="en-US" dirty="0">
              <a:solidFill>
                <a:srgbClr val="FFFFFF"/>
              </a:solidFill>
            </a:endParaRPr>
          </a:p>
        </p:txBody>
      </p:sp>
      <p:cxnSp>
        <p:nvCxnSpPr>
          <p:cNvPr id="15" name="Straight Arrow Connector 14"/>
          <p:cNvCxnSpPr>
            <a:stCxn id="11" idx="1"/>
          </p:cNvCxnSpPr>
          <p:nvPr/>
        </p:nvCxnSpPr>
        <p:spPr>
          <a:xfrm flipH="1">
            <a:off x="1560548" y="2096850"/>
            <a:ext cx="3255614" cy="46425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H="1">
            <a:off x="5962368" y="2650473"/>
            <a:ext cx="437958" cy="4875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a:off x="1010911" y="4458242"/>
            <a:ext cx="315909" cy="43863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827283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357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13</a:t>
            </a:fld>
            <a:endParaRPr lang="en-US" sz="1200" dirty="0">
              <a:solidFill>
                <a:srgbClr val="FFFFFF"/>
              </a:solidFill>
            </a:endParaRPr>
          </a:p>
        </p:txBody>
      </p:sp>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536248"/>
            <a:ext cx="7613523" cy="1384995"/>
          </a:xfrm>
          <a:prstGeom prst="rect">
            <a:avLst/>
          </a:prstGeom>
          <a:noFill/>
        </p:spPr>
        <p:txBody>
          <a:bodyPr wrap="square" rtlCol="0">
            <a:spAutoFit/>
          </a:bodyPr>
          <a:lstStyle/>
          <a:p>
            <a:pPr marL="342900" indent="-342900">
              <a:buAutoNum type="arabicPeriod"/>
            </a:pPr>
            <a:r>
              <a:rPr lang="en-US" sz="1200" dirty="0" smtClean="0">
                <a:solidFill>
                  <a:srgbClr val="BFBFBF"/>
                </a:solidFill>
              </a:rPr>
              <a:t>We need to purchase a domain name</a:t>
            </a:r>
          </a:p>
          <a:p>
            <a:pPr marL="342900" indent="-342900">
              <a:buAutoNum type="arabicPeriod"/>
            </a:pPr>
            <a:r>
              <a:rPr lang="en-US" sz="1200" dirty="0" smtClean="0">
                <a:solidFill>
                  <a:srgbClr val="BFBFBF"/>
                </a:solidFill>
              </a:rPr>
              <a:t>We need to find an Internet Service Provider (ISP)</a:t>
            </a:r>
          </a:p>
          <a:p>
            <a:pPr marL="342900" indent="-342900">
              <a:buAutoNum type="arabicPeriod"/>
            </a:pPr>
            <a:r>
              <a:rPr lang="en-US" sz="1200" dirty="0" smtClean="0">
                <a:solidFill>
                  <a:srgbClr val="BFBFBF"/>
                </a:solidFill>
              </a:rPr>
              <a:t>We use an authoring application like (Dreamweaver) to create our page, this app comes with code, code and design and just design so you can see your page when the code is being written.</a:t>
            </a:r>
          </a:p>
          <a:p>
            <a:pPr marL="342900" indent="-342900">
              <a:buAutoNum type="arabicPeriod"/>
            </a:pPr>
            <a:r>
              <a:rPr lang="en-US" dirty="0" smtClean="0">
                <a:solidFill>
                  <a:srgbClr val="FFFFFF"/>
                </a:solidFill>
              </a:rPr>
              <a:t>Then we  need a Transfer Protocol Application (FTP) to send or files to a folder where our site lives.</a:t>
            </a:r>
            <a:endParaRPr lang="en-US" dirty="0">
              <a:solidFill>
                <a:srgbClr val="FFFFFF"/>
              </a:solidFill>
            </a:endParaRPr>
          </a:p>
        </p:txBody>
      </p:sp>
      <p:sp>
        <p:nvSpPr>
          <p:cNvPr id="9" name="TextBox 8"/>
          <p:cNvSpPr txBox="1"/>
          <p:nvPr/>
        </p:nvSpPr>
        <p:spPr>
          <a:xfrm>
            <a:off x="570966" y="4159649"/>
            <a:ext cx="2960199" cy="369332"/>
          </a:xfrm>
          <a:prstGeom prst="rect">
            <a:avLst/>
          </a:prstGeom>
          <a:noFill/>
        </p:spPr>
        <p:txBody>
          <a:bodyPr wrap="square" rtlCol="0">
            <a:spAutoFit/>
          </a:bodyPr>
          <a:lstStyle/>
          <a:p>
            <a:r>
              <a:rPr lang="en-US" dirty="0" smtClean="0">
                <a:solidFill>
                  <a:srgbClr val="FFFFFF"/>
                </a:solidFill>
              </a:rPr>
              <a:t>Fetch FTP program (Mac)</a:t>
            </a:r>
            <a:endParaRPr lang="en-US" dirty="0">
              <a:solidFill>
                <a:srgbClr val="FFFFFF"/>
              </a:solidFill>
            </a:endParaRPr>
          </a:p>
        </p:txBody>
      </p:sp>
      <p:sp>
        <p:nvSpPr>
          <p:cNvPr id="20" name="TextBox 19"/>
          <p:cNvSpPr txBox="1"/>
          <p:nvPr/>
        </p:nvSpPr>
        <p:spPr>
          <a:xfrm>
            <a:off x="5298495" y="5665323"/>
            <a:ext cx="2031076" cy="646331"/>
          </a:xfrm>
          <a:prstGeom prst="rect">
            <a:avLst/>
          </a:prstGeom>
          <a:noFill/>
        </p:spPr>
        <p:txBody>
          <a:bodyPr wrap="square" rtlCol="0">
            <a:spAutoFit/>
          </a:bodyPr>
          <a:lstStyle/>
          <a:p>
            <a:r>
              <a:rPr lang="fr-FR" b="1" dirty="0" smtClean="0">
                <a:solidFill>
                  <a:srgbClr val="FFFFFF"/>
                </a:solidFill>
              </a:rPr>
              <a:t>WS_FTP95: a FTP Client (Windows)</a:t>
            </a:r>
            <a:endParaRPr lang="fr-FR" b="1" dirty="0">
              <a:solidFill>
                <a:srgbClr val="FFFFFF"/>
              </a:solidFill>
            </a:endParaRPr>
          </a:p>
        </p:txBody>
      </p:sp>
      <p:sp>
        <p:nvSpPr>
          <p:cNvPr id="21" name="TextBox 20"/>
          <p:cNvSpPr txBox="1"/>
          <p:nvPr/>
        </p:nvSpPr>
        <p:spPr>
          <a:xfrm>
            <a:off x="5403173" y="4995627"/>
            <a:ext cx="3576095" cy="369332"/>
          </a:xfrm>
          <a:prstGeom prst="rect">
            <a:avLst/>
          </a:prstGeom>
          <a:noFill/>
        </p:spPr>
        <p:txBody>
          <a:bodyPr wrap="square" rtlCol="0">
            <a:spAutoFit/>
          </a:bodyPr>
          <a:lstStyle/>
          <a:p>
            <a:r>
              <a:rPr lang="en-US" dirty="0" err="1" smtClean="0">
                <a:solidFill>
                  <a:srgbClr val="FFFFFF"/>
                </a:solidFill>
              </a:rPr>
              <a:t>Filezilla</a:t>
            </a:r>
            <a:r>
              <a:rPr lang="en-US" dirty="0" smtClean="0">
                <a:solidFill>
                  <a:srgbClr val="FFFFFF"/>
                </a:solidFill>
              </a:rPr>
              <a:t> FTP program (Mac)</a:t>
            </a:r>
          </a:p>
        </p:txBody>
      </p:sp>
      <p:pic>
        <p:nvPicPr>
          <p:cNvPr id="22" name="Picture 21" descr="Screen Shot 2022-06-06 at 9.19.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970539"/>
            <a:ext cx="3170510" cy="2088130"/>
          </a:xfrm>
          <a:prstGeom prst="rect">
            <a:avLst/>
          </a:prstGeom>
        </p:spPr>
      </p:pic>
      <p:pic>
        <p:nvPicPr>
          <p:cNvPr id="23" name="Picture 22" descr="Screen Shot 2022-06-06 at 9.19.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495" y="2130170"/>
            <a:ext cx="3200400" cy="2768600"/>
          </a:xfrm>
          <a:prstGeom prst="rect">
            <a:avLst/>
          </a:prstGeom>
        </p:spPr>
      </p:pic>
      <p:pic>
        <p:nvPicPr>
          <p:cNvPr id="24" name="Picture 23" descr="Screen Shot 2022-06-06 at 9.18.5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114" y="4528981"/>
            <a:ext cx="2661265" cy="1893390"/>
          </a:xfrm>
          <a:prstGeom prst="rect">
            <a:avLst/>
          </a:prstGeom>
        </p:spPr>
      </p:pic>
      <p:sp>
        <p:nvSpPr>
          <p:cNvPr id="25" name="TextBox 24"/>
          <p:cNvSpPr txBox="1"/>
          <p:nvPr/>
        </p:nvSpPr>
        <p:spPr>
          <a:xfrm>
            <a:off x="3777601" y="2130170"/>
            <a:ext cx="1409873" cy="1200329"/>
          </a:xfrm>
          <a:prstGeom prst="rect">
            <a:avLst/>
          </a:prstGeom>
          <a:noFill/>
        </p:spPr>
        <p:txBody>
          <a:bodyPr wrap="square" rtlCol="0">
            <a:spAutoFit/>
          </a:bodyPr>
          <a:lstStyle/>
          <a:p>
            <a:pPr algn="ctr"/>
            <a:r>
              <a:rPr lang="en-US" dirty="0" smtClean="0">
                <a:solidFill>
                  <a:srgbClr val="FFFFFF"/>
                </a:solidFill>
              </a:rPr>
              <a:t>FTP programs</a:t>
            </a:r>
          </a:p>
          <a:p>
            <a:pPr algn="ctr"/>
            <a:r>
              <a:rPr lang="en-US" dirty="0" smtClean="0">
                <a:solidFill>
                  <a:srgbClr val="FFFFFF"/>
                </a:solidFill>
              </a:rPr>
              <a:t>or applications </a:t>
            </a:r>
            <a:endParaRPr lang="en-US" dirty="0">
              <a:solidFill>
                <a:srgbClr val="FFFFFF"/>
              </a:solidFill>
            </a:endParaRPr>
          </a:p>
        </p:txBody>
      </p:sp>
    </p:spTree>
    <p:extLst>
      <p:ext uri="{BB962C8B-B14F-4D97-AF65-F5344CB8AC3E}">
        <p14:creationId xmlns:p14="http://schemas.microsoft.com/office/powerpoint/2010/main" val="11427408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357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14</a:t>
            </a:fld>
            <a:endParaRPr lang="en-US" sz="1200" dirty="0">
              <a:solidFill>
                <a:srgbClr val="FFFFFF"/>
              </a:solidFill>
            </a:endParaRPr>
          </a:p>
        </p:txBody>
      </p:sp>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536248"/>
            <a:ext cx="7613523" cy="2031325"/>
          </a:xfrm>
          <a:prstGeom prst="rect">
            <a:avLst/>
          </a:prstGeom>
          <a:noFill/>
        </p:spPr>
        <p:txBody>
          <a:bodyPr wrap="square" rtlCol="0">
            <a:spAutoFit/>
          </a:bodyPr>
          <a:lstStyle/>
          <a:p>
            <a:pPr marL="342900" indent="-342900">
              <a:buAutoNum type="arabicPeriod"/>
            </a:pPr>
            <a:r>
              <a:rPr lang="en-US" dirty="0" smtClean="0">
                <a:solidFill>
                  <a:srgbClr val="BFBFBF"/>
                </a:solidFill>
              </a:rPr>
              <a:t>We need to purchase a domain name</a:t>
            </a:r>
          </a:p>
          <a:p>
            <a:pPr marL="342900" indent="-342900">
              <a:buAutoNum type="arabicPeriod"/>
            </a:pPr>
            <a:r>
              <a:rPr lang="en-US" dirty="0" smtClean="0">
                <a:solidFill>
                  <a:srgbClr val="BFBFBF"/>
                </a:solidFill>
              </a:rPr>
              <a:t>We need to find an Internet Service Provider (ISP)</a:t>
            </a:r>
          </a:p>
          <a:p>
            <a:pPr marL="342900" indent="-342900">
              <a:buAutoNum type="arabicPeriod"/>
            </a:pPr>
            <a:r>
              <a:rPr lang="en-US" dirty="0" smtClean="0">
                <a:solidFill>
                  <a:srgbClr val="BFBFBF"/>
                </a:solidFill>
              </a:rPr>
              <a:t>We use an authoring application like (Dreamweaver) to create our page, this app comes with code, code and design and just design so you can see your page when the code is being written.</a:t>
            </a:r>
          </a:p>
          <a:p>
            <a:pPr marL="342900" indent="-342900">
              <a:buAutoNum type="arabicPeriod"/>
            </a:pPr>
            <a:r>
              <a:rPr lang="en-US" dirty="0" smtClean="0">
                <a:solidFill>
                  <a:srgbClr val="FFFFFF"/>
                </a:solidFill>
              </a:rPr>
              <a:t>Then we  need a Transfer Protocol Application (FTP) to send or files to a folder where our site lives.</a:t>
            </a:r>
            <a:endParaRPr lang="en-US" dirty="0">
              <a:solidFill>
                <a:srgbClr val="FFFFFF"/>
              </a:solidFill>
            </a:endParaRPr>
          </a:p>
        </p:txBody>
      </p:sp>
      <p:pic>
        <p:nvPicPr>
          <p:cNvPr id="3" name="Picture 2" descr="Screen Shot 2022-06-06 at 8.29.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38" y="2838343"/>
            <a:ext cx="4778135" cy="2146186"/>
          </a:xfrm>
          <a:prstGeom prst="rect">
            <a:avLst/>
          </a:prstGeom>
        </p:spPr>
      </p:pic>
      <p:sp>
        <p:nvSpPr>
          <p:cNvPr id="9" name="TextBox 8"/>
          <p:cNvSpPr txBox="1"/>
          <p:nvPr/>
        </p:nvSpPr>
        <p:spPr>
          <a:xfrm>
            <a:off x="1873215" y="5008767"/>
            <a:ext cx="2960199" cy="369332"/>
          </a:xfrm>
          <a:prstGeom prst="rect">
            <a:avLst/>
          </a:prstGeom>
          <a:noFill/>
        </p:spPr>
        <p:txBody>
          <a:bodyPr wrap="square" rtlCol="0">
            <a:spAutoFit/>
          </a:bodyPr>
          <a:lstStyle/>
          <a:p>
            <a:r>
              <a:rPr lang="en-US" dirty="0" smtClean="0">
                <a:solidFill>
                  <a:srgbClr val="FFFFFF"/>
                </a:solidFill>
              </a:rPr>
              <a:t>Folders (Sites)  Open a folder</a:t>
            </a:r>
            <a:endParaRPr lang="en-US" dirty="0">
              <a:solidFill>
                <a:srgbClr val="FFFFFF"/>
              </a:solidFill>
            </a:endParaRPr>
          </a:p>
        </p:txBody>
      </p:sp>
      <p:pic>
        <p:nvPicPr>
          <p:cNvPr id="10" name="Picture 9" descr="Screen Shot 2022-06-06 at 8.33.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173" y="2898474"/>
            <a:ext cx="3283627" cy="1269669"/>
          </a:xfrm>
          <a:prstGeom prst="rect">
            <a:avLst/>
          </a:prstGeom>
        </p:spPr>
      </p:pic>
      <p:cxnSp>
        <p:nvCxnSpPr>
          <p:cNvPr id="12" name="Straight Arrow Connector 11"/>
          <p:cNvCxnSpPr/>
          <p:nvPr/>
        </p:nvCxnSpPr>
        <p:spPr>
          <a:xfrm flipV="1">
            <a:off x="2018884" y="3899667"/>
            <a:ext cx="3476064" cy="8873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4" name="Picture 13" descr="Screen Shot 2022-06-06 at 8.48.3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3838" y="4625317"/>
            <a:ext cx="3087347" cy="836156"/>
          </a:xfrm>
          <a:prstGeom prst="rect">
            <a:avLst/>
          </a:prstGeom>
        </p:spPr>
      </p:pic>
      <p:cxnSp>
        <p:nvCxnSpPr>
          <p:cNvPr id="15" name="Straight Arrow Connector 14"/>
          <p:cNvCxnSpPr/>
          <p:nvPr/>
        </p:nvCxnSpPr>
        <p:spPr>
          <a:xfrm flipH="1" flipV="1">
            <a:off x="6461414" y="3972542"/>
            <a:ext cx="905886" cy="10362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V="1">
            <a:off x="1276274" y="3750842"/>
            <a:ext cx="1014848" cy="18259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377038" y="5636149"/>
            <a:ext cx="2031076" cy="369332"/>
          </a:xfrm>
          <a:prstGeom prst="rect">
            <a:avLst/>
          </a:prstGeom>
          <a:noFill/>
        </p:spPr>
        <p:txBody>
          <a:bodyPr wrap="square" rtlCol="0">
            <a:spAutoFit/>
          </a:bodyPr>
          <a:lstStyle/>
          <a:p>
            <a:r>
              <a:rPr lang="en-US" dirty="0" smtClean="0">
                <a:solidFill>
                  <a:srgbClr val="FFFFFF"/>
                </a:solidFill>
              </a:rPr>
              <a:t>and click on Put</a:t>
            </a:r>
            <a:endParaRPr lang="en-US" dirty="0"/>
          </a:p>
        </p:txBody>
      </p:sp>
      <p:sp>
        <p:nvSpPr>
          <p:cNvPr id="21" name="TextBox 20"/>
          <p:cNvSpPr txBox="1"/>
          <p:nvPr/>
        </p:nvSpPr>
        <p:spPr>
          <a:xfrm>
            <a:off x="5403173" y="5576768"/>
            <a:ext cx="3576095" cy="369332"/>
          </a:xfrm>
          <a:prstGeom prst="rect">
            <a:avLst/>
          </a:prstGeom>
          <a:noFill/>
        </p:spPr>
        <p:txBody>
          <a:bodyPr wrap="square" rtlCol="0">
            <a:spAutoFit/>
          </a:bodyPr>
          <a:lstStyle/>
          <a:p>
            <a:r>
              <a:rPr lang="en-US" dirty="0" smtClean="0">
                <a:solidFill>
                  <a:srgbClr val="FFFFFF"/>
                </a:solidFill>
              </a:rPr>
              <a:t>then find the site on your computer </a:t>
            </a:r>
          </a:p>
        </p:txBody>
      </p:sp>
      <p:sp>
        <p:nvSpPr>
          <p:cNvPr id="6" name="TextBox 5"/>
          <p:cNvSpPr txBox="1"/>
          <p:nvPr/>
        </p:nvSpPr>
        <p:spPr>
          <a:xfrm>
            <a:off x="922903" y="6049884"/>
            <a:ext cx="5443539" cy="369332"/>
          </a:xfrm>
          <a:prstGeom prst="rect">
            <a:avLst/>
          </a:prstGeom>
          <a:noFill/>
        </p:spPr>
        <p:txBody>
          <a:bodyPr wrap="square" rtlCol="0">
            <a:spAutoFit/>
          </a:bodyPr>
          <a:lstStyle/>
          <a:p>
            <a:r>
              <a:rPr lang="en-US" dirty="0" smtClean="0">
                <a:solidFill>
                  <a:srgbClr val="FFFFFF"/>
                </a:solidFill>
              </a:rPr>
              <a:t>Then we advertise our web page using </a:t>
            </a:r>
            <a:endParaRPr lang="en-US" dirty="0">
              <a:solidFill>
                <a:srgbClr val="FFFFFF"/>
              </a:solidFill>
            </a:endParaRPr>
          </a:p>
        </p:txBody>
      </p:sp>
    </p:spTree>
    <p:extLst>
      <p:ext uri="{BB962C8B-B14F-4D97-AF65-F5344CB8AC3E}">
        <p14:creationId xmlns:p14="http://schemas.microsoft.com/office/powerpoint/2010/main" val="1590915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2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357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15</a:t>
            </a:fld>
            <a:endParaRPr lang="en-US" sz="1200" dirty="0">
              <a:solidFill>
                <a:srgbClr val="FFFFFF"/>
              </a:solidFill>
            </a:endParaRPr>
          </a:p>
        </p:txBody>
      </p:sp>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536248"/>
            <a:ext cx="7613523" cy="5724645"/>
          </a:xfrm>
          <a:prstGeom prst="rect">
            <a:avLst/>
          </a:prstGeom>
          <a:noFill/>
        </p:spPr>
        <p:txBody>
          <a:bodyPr wrap="square" rtlCol="0">
            <a:spAutoFit/>
          </a:bodyPr>
          <a:lstStyle/>
          <a:p>
            <a:pPr marL="342900" indent="-342900">
              <a:buAutoNum type="arabicPeriod"/>
            </a:pPr>
            <a:r>
              <a:rPr lang="en-US" sz="1200" dirty="0" smtClean="0">
                <a:solidFill>
                  <a:schemeClr val="bg1">
                    <a:lumMod val="85000"/>
                  </a:schemeClr>
                </a:solidFill>
              </a:rPr>
              <a:t>We need to purchase a domain name</a:t>
            </a:r>
          </a:p>
          <a:p>
            <a:pPr marL="342900" indent="-342900">
              <a:buAutoNum type="arabicPeriod"/>
            </a:pPr>
            <a:r>
              <a:rPr lang="en-US" sz="1200" dirty="0" smtClean="0">
                <a:solidFill>
                  <a:schemeClr val="bg1">
                    <a:lumMod val="85000"/>
                  </a:schemeClr>
                </a:solidFill>
              </a:rPr>
              <a:t>We need to find an Internet Service Provider (ISP)</a:t>
            </a:r>
          </a:p>
          <a:p>
            <a:pPr marL="342900" indent="-342900">
              <a:buAutoNum type="arabicPeriod"/>
            </a:pPr>
            <a:r>
              <a:rPr lang="en-US" sz="1200" dirty="0" smtClean="0">
                <a:solidFill>
                  <a:schemeClr val="bg1">
                    <a:lumMod val="85000"/>
                  </a:schemeClr>
                </a:solidFill>
              </a:rPr>
              <a:t>We use an authoring application like (Dreamweaver) to create our page, this app comes with code, code and design and just design so you can see your page when the code is being written.</a:t>
            </a:r>
          </a:p>
          <a:p>
            <a:pPr marL="342900" indent="-342900">
              <a:buAutoNum type="arabicPeriod"/>
            </a:pPr>
            <a:r>
              <a:rPr lang="en-US" sz="1200" dirty="0" smtClean="0">
                <a:solidFill>
                  <a:schemeClr val="bg1">
                    <a:lumMod val="85000"/>
                  </a:schemeClr>
                </a:solidFill>
              </a:rPr>
              <a:t>Then we  need a Transfer Protocol  Application (FTP) to send or files to a folder where our site lives.</a:t>
            </a:r>
          </a:p>
          <a:p>
            <a:r>
              <a:rPr lang="en-US" dirty="0" smtClean="0">
                <a:solidFill>
                  <a:srgbClr val="FFFFFF"/>
                </a:solidFill>
              </a:rPr>
              <a:t>5. We then upload our site to the </a:t>
            </a:r>
          </a:p>
          <a:p>
            <a:r>
              <a:rPr lang="en-US" dirty="0" smtClean="0">
                <a:solidFill>
                  <a:srgbClr val="FFFFFF"/>
                </a:solidFill>
              </a:rPr>
              <a:t>internet browsers. using URL’s </a:t>
            </a:r>
          </a:p>
          <a:p>
            <a:endParaRPr lang="en-US" dirty="0" smtClean="0">
              <a:solidFill>
                <a:srgbClr val="FFFFFF"/>
              </a:solidFill>
            </a:endParaRPr>
          </a:p>
          <a:p>
            <a:r>
              <a:rPr lang="en-US" dirty="0" smtClean="0">
                <a:solidFill>
                  <a:srgbClr val="FFFFFF"/>
                </a:solidFill>
              </a:rPr>
              <a:t>Next we need to upload our Universal</a:t>
            </a:r>
          </a:p>
          <a:p>
            <a:r>
              <a:rPr lang="en-US" dirty="0" smtClean="0">
                <a:solidFill>
                  <a:srgbClr val="FFFFFF"/>
                </a:solidFill>
              </a:rPr>
              <a:t>Resource Locator (URL)  to various sites</a:t>
            </a:r>
          </a:p>
          <a:p>
            <a:endParaRPr lang="en-US" dirty="0" smtClean="0">
              <a:solidFill>
                <a:srgbClr val="FFFFFF"/>
              </a:solidFill>
            </a:endParaRPr>
          </a:p>
          <a:p>
            <a:r>
              <a:rPr lang="en-US" dirty="0" smtClean="0">
                <a:solidFill>
                  <a:srgbClr val="FFFFFF"/>
                </a:solidFill>
              </a:rPr>
              <a:t>The free ones might will hit you with spam</a:t>
            </a:r>
          </a:p>
          <a:p>
            <a:endParaRPr lang="en-US" dirty="0">
              <a:solidFill>
                <a:srgbClr val="FFFFFF"/>
              </a:solidFill>
            </a:endParaRPr>
          </a:p>
          <a:p>
            <a:r>
              <a:rPr lang="en-US" dirty="0" smtClean="0">
                <a:solidFill>
                  <a:srgbClr val="FFFFFF"/>
                </a:solidFill>
              </a:rPr>
              <a:t>But you can upload to Google if they</a:t>
            </a:r>
          </a:p>
          <a:p>
            <a:r>
              <a:rPr lang="en-US" dirty="0" smtClean="0">
                <a:solidFill>
                  <a:srgbClr val="FFFFFF"/>
                </a:solidFill>
              </a:rPr>
              <a:t>Accept your site</a:t>
            </a:r>
          </a:p>
          <a:p>
            <a:endParaRPr lang="en-US" dirty="0">
              <a:solidFill>
                <a:srgbClr val="FFFFFF"/>
              </a:solidFill>
            </a:endParaRPr>
          </a:p>
          <a:p>
            <a:r>
              <a:rPr lang="en-US" dirty="0" smtClean="0">
                <a:solidFill>
                  <a:srgbClr val="FFFFFF"/>
                </a:solidFill>
              </a:rPr>
              <a:t>Each site page (</a:t>
            </a:r>
            <a:r>
              <a:rPr lang="en-US" dirty="0" err="1" smtClean="0">
                <a:solidFill>
                  <a:srgbClr val="FFFFFF"/>
                </a:solidFill>
              </a:rPr>
              <a:t>htm</a:t>
            </a:r>
            <a:r>
              <a:rPr lang="en-US" dirty="0" smtClean="0">
                <a:solidFill>
                  <a:srgbClr val="FFFFFF"/>
                </a:solidFill>
              </a:rPr>
              <a:t> or html) will need</a:t>
            </a:r>
          </a:p>
          <a:p>
            <a:r>
              <a:rPr lang="en-US" dirty="0" smtClean="0">
                <a:solidFill>
                  <a:srgbClr val="FFFFFF"/>
                </a:solidFill>
              </a:rPr>
              <a:t>To be uploaded with a description</a:t>
            </a:r>
          </a:p>
          <a:p>
            <a:r>
              <a:rPr lang="en-US" dirty="0" smtClean="0">
                <a:solidFill>
                  <a:srgbClr val="FFFFFF"/>
                </a:solidFill>
              </a:rPr>
              <a:t>using meta tags (words that relate to </a:t>
            </a:r>
          </a:p>
          <a:p>
            <a:r>
              <a:rPr lang="en-US" dirty="0" smtClean="0">
                <a:solidFill>
                  <a:srgbClr val="FFFFFF"/>
                </a:solidFill>
              </a:rPr>
              <a:t>your site) like</a:t>
            </a:r>
          </a:p>
          <a:p>
            <a:endParaRPr lang="en-US" dirty="0" smtClean="0">
              <a:solidFill>
                <a:srgbClr val="FFFFFF"/>
              </a:solidFill>
            </a:endParaRPr>
          </a:p>
          <a:p>
            <a:r>
              <a:rPr lang="en-US" dirty="0" smtClean="0">
                <a:solidFill>
                  <a:srgbClr val="FFFFFF"/>
                </a:solidFill>
              </a:rPr>
              <a:t> Candy, Sweets, </a:t>
            </a:r>
            <a:r>
              <a:rPr lang="en-US" dirty="0" err="1" smtClean="0">
                <a:solidFill>
                  <a:srgbClr val="FFFFFF"/>
                </a:solidFill>
              </a:rPr>
              <a:t>lollies</a:t>
            </a:r>
            <a:r>
              <a:rPr lang="en-US" dirty="0" smtClean="0">
                <a:solidFill>
                  <a:srgbClr val="FFFFFF"/>
                </a:solidFill>
              </a:rPr>
              <a:t> etc..</a:t>
            </a:r>
            <a:endParaRPr lang="en-US" dirty="0">
              <a:solidFill>
                <a:srgbClr val="FFFFFF"/>
              </a:solidFill>
            </a:endParaRPr>
          </a:p>
        </p:txBody>
      </p:sp>
      <p:pic>
        <p:nvPicPr>
          <p:cNvPr id="11" name="Picture 10" descr="Screen Shot 2022-06-06 at 9.3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724" y="1724709"/>
            <a:ext cx="4084016" cy="4856292"/>
          </a:xfrm>
          <a:prstGeom prst="rect">
            <a:avLst/>
          </a:prstGeom>
        </p:spPr>
      </p:pic>
    </p:spTree>
    <p:extLst>
      <p:ext uri="{BB962C8B-B14F-4D97-AF65-F5344CB8AC3E}">
        <p14:creationId xmlns:p14="http://schemas.microsoft.com/office/powerpoint/2010/main" val="22342071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7153" y="0"/>
            <a:ext cx="8229600" cy="1143000"/>
          </a:xfrm>
        </p:spPr>
        <p:txBody>
          <a:bodyPr>
            <a:normAutofit fontScale="90000"/>
          </a:bodyPr>
          <a:lstStyle/>
          <a:p>
            <a:r>
              <a:rPr lang="en-US" dirty="0" smtClean="0">
                <a:solidFill>
                  <a:schemeClr val="accent2">
                    <a:lumMod val="50000"/>
                  </a:schemeClr>
                </a:solidFill>
              </a:rPr>
              <a:t>Social Networks</a:t>
            </a:r>
            <a:br>
              <a:rPr lang="en-US" dirty="0" smtClean="0">
                <a:solidFill>
                  <a:schemeClr val="accent2">
                    <a:lumMod val="50000"/>
                  </a:schemeClr>
                </a:solidFill>
              </a:rPr>
            </a:b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16</a:t>
            </a:fld>
            <a:endParaRPr lang="en-US" sz="1200" dirty="0">
              <a:solidFill>
                <a:srgbClr val="632523"/>
              </a:solidFill>
            </a:endParaRPr>
          </a:p>
        </p:txBody>
      </p:sp>
      <p:sp>
        <p:nvSpPr>
          <p:cNvPr id="7" name="TextBox 6"/>
          <p:cNvSpPr txBox="1"/>
          <p:nvPr/>
        </p:nvSpPr>
        <p:spPr>
          <a:xfrm>
            <a:off x="4681883" y="1436445"/>
            <a:ext cx="3866824" cy="2585323"/>
          </a:xfrm>
          <a:prstGeom prst="rect">
            <a:avLst/>
          </a:prstGeom>
          <a:noFill/>
        </p:spPr>
        <p:txBody>
          <a:bodyPr wrap="square" rtlCol="0">
            <a:spAutoFit/>
          </a:bodyPr>
          <a:lstStyle/>
          <a:p>
            <a:r>
              <a:rPr lang="en-US" dirty="0" smtClean="0"/>
              <a:t>Social media sites have also grown in numbers by leaps and bounds. As per the statistics revealed on Statista, approximately 2 billion users used social networking sites and apps in 2015. And, with the increased use of mobile devices, this number is likely to cross the 2.6 billion mark by 2018. Now it is over 3 billion.</a:t>
            </a:r>
            <a:endParaRPr lang="en-US" dirty="0"/>
          </a:p>
        </p:txBody>
      </p:sp>
      <p:pic>
        <p:nvPicPr>
          <p:cNvPr id="8" name="Picture 7" descr="Screen Shot 2022-06-06 at 10.00.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932" y="2167833"/>
            <a:ext cx="1303095" cy="3801442"/>
          </a:xfrm>
          <a:prstGeom prst="rect">
            <a:avLst/>
          </a:prstGeom>
        </p:spPr>
      </p:pic>
      <p:pic>
        <p:nvPicPr>
          <p:cNvPr id="9" name="Picture 8" descr="Screen Shot 2022-06-06 at 10.00.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65" y="2241825"/>
            <a:ext cx="997711" cy="3727450"/>
          </a:xfrm>
          <a:prstGeom prst="rect">
            <a:avLst/>
          </a:prstGeom>
        </p:spPr>
      </p:pic>
      <p:pic>
        <p:nvPicPr>
          <p:cNvPr id="10" name="Picture 9" descr="Screen Shot 2022-06-06 at 10.00.4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402" y="2639391"/>
            <a:ext cx="1220852" cy="3941610"/>
          </a:xfrm>
          <a:prstGeom prst="rect">
            <a:avLst/>
          </a:prstGeom>
        </p:spPr>
      </p:pic>
      <p:pic>
        <p:nvPicPr>
          <p:cNvPr id="11" name="Picture 10" descr="Screen Shot 2022-06-06 at 9.59.5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920" y="3996152"/>
            <a:ext cx="2465833" cy="1622259"/>
          </a:xfrm>
          <a:prstGeom prst="rect">
            <a:avLst/>
          </a:prstGeom>
        </p:spPr>
      </p:pic>
      <p:pic>
        <p:nvPicPr>
          <p:cNvPr id="12" name="Picture 11" descr="Screen Shot 2022-06-06 at 9.59.4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1883" y="5152057"/>
            <a:ext cx="2731954" cy="1634435"/>
          </a:xfrm>
          <a:prstGeom prst="rect">
            <a:avLst/>
          </a:prstGeom>
        </p:spPr>
      </p:pic>
      <p:sp>
        <p:nvSpPr>
          <p:cNvPr id="17" name="TextBox 16"/>
          <p:cNvSpPr txBox="1"/>
          <p:nvPr/>
        </p:nvSpPr>
        <p:spPr>
          <a:xfrm>
            <a:off x="182495" y="513115"/>
            <a:ext cx="7995188" cy="923330"/>
          </a:xfrm>
          <a:prstGeom prst="rect">
            <a:avLst/>
          </a:prstGeom>
          <a:noFill/>
        </p:spPr>
        <p:txBody>
          <a:bodyPr wrap="square" rtlCol="0">
            <a:spAutoFit/>
          </a:bodyPr>
          <a:lstStyle/>
          <a:p>
            <a:r>
              <a:rPr lang="en-US" dirty="0" smtClean="0"/>
              <a:t>A social network is </a:t>
            </a:r>
            <a:r>
              <a:rPr lang="en-US" b="1" dirty="0" smtClean="0"/>
              <a:t>a website that allows people with similar interests to come together and share information, photos and videos</a:t>
            </a:r>
            <a:r>
              <a:rPr lang="en-US" dirty="0" smtClean="0"/>
              <a:t>. People engaged in social networking may be doing so as a personal or a business endeavor.</a:t>
            </a:r>
            <a:endParaRPr lang="en-US" dirty="0"/>
          </a:p>
        </p:txBody>
      </p:sp>
      <p:pic>
        <p:nvPicPr>
          <p:cNvPr id="18" name="Picture 17" descr="TComputerBur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240" y="-171145"/>
            <a:ext cx="1079500" cy="1612900"/>
          </a:xfrm>
          <a:prstGeom prst="rect">
            <a:avLst/>
          </a:prstGeom>
        </p:spPr>
      </p:pic>
    </p:spTree>
    <p:extLst>
      <p:ext uri="{BB962C8B-B14F-4D97-AF65-F5344CB8AC3E}">
        <p14:creationId xmlns:p14="http://schemas.microsoft.com/office/powerpoint/2010/main" val="2081157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Social Networks</a:t>
            </a:r>
            <a:br>
              <a:rPr lang="en-US" dirty="0" smtClean="0">
                <a:solidFill>
                  <a:schemeClr val="accent2">
                    <a:lumMod val="50000"/>
                  </a:schemeClr>
                </a:solidFill>
              </a:rPr>
            </a:b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17</a:t>
            </a:fld>
            <a:endParaRPr lang="en-US" sz="1200" dirty="0">
              <a:solidFill>
                <a:srgbClr val="632523"/>
              </a:solidFill>
            </a:endParaRPr>
          </a:p>
        </p:txBody>
      </p:sp>
      <p:sp>
        <p:nvSpPr>
          <p:cNvPr id="7" name="TextBox 6"/>
          <p:cNvSpPr txBox="1"/>
          <p:nvPr/>
        </p:nvSpPr>
        <p:spPr>
          <a:xfrm>
            <a:off x="457200" y="854243"/>
            <a:ext cx="8390540" cy="2862323"/>
          </a:xfrm>
          <a:prstGeom prst="rect">
            <a:avLst/>
          </a:prstGeom>
          <a:noFill/>
        </p:spPr>
        <p:txBody>
          <a:bodyPr wrap="square" rtlCol="0">
            <a:spAutoFit/>
          </a:bodyPr>
          <a:lstStyle/>
          <a:p>
            <a:r>
              <a:rPr lang="en-US" b="1" dirty="0" smtClean="0"/>
              <a:t>What Is Social Networking? </a:t>
            </a:r>
          </a:p>
          <a:p>
            <a:r>
              <a:rPr lang="en-US" dirty="0" smtClean="0"/>
              <a:t>The term social networking refers to the use of internet-based </a:t>
            </a:r>
            <a:r>
              <a:rPr lang="en-US" dirty="0" smtClean="0">
                <a:hlinkClick r:id="rId3"/>
              </a:rPr>
              <a:t>social media</a:t>
            </a:r>
            <a:endParaRPr lang="en-US" dirty="0" smtClean="0"/>
          </a:p>
          <a:p>
            <a:r>
              <a:rPr lang="en-US" dirty="0" smtClean="0"/>
              <a:t> sites to stay connected with friends, family, colleagues, customers, or clients.</a:t>
            </a:r>
          </a:p>
          <a:p>
            <a:r>
              <a:rPr lang="en-US" dirty="0" smtClean="0"/>
              <a:t> Social networking can have a social purpose, a business purpose, or both, through sites like Facebook, Twitter, LinkedIn, and Instagram. Social networking is also a significant base for marketers seeking to engage customers. Facebook remains the largest and most popular social network, with 2.91 billion people using the platform on a monthly basis, as of Dec. 31, 2021.</a:t>
            </a:r>
          </a:p>
          <a:p>
            <a:r>
              <a:rPr lang="en-US" dirty="0" smtClean="0"/>
              <a:t>Instagram, Facebook Messenger, Twitter, and Pinterest are the next most popular, according to Statista.</a:t>
            </a:r>
            <a:endParaRPr lang="en-US" dirty="0"/>
          </a:p>
        </p:txBody>
      </p:sp>
      <p:sp>
        <p:nvSpPr>
          <p:cNvPr id="3" name="TextBox 2"/>
          <p:cNvSpPr txBox="1"/>
          <p:nvPr/>
        </p:nvSpPr>
        <p:spPr>
          <a:xfrm>
            <a:off x="457200" y="5842696"/>
            <a:ext cx="7265290" cy="461665"/>
          </a:xfrm>
          <a:prstGeom prst="rect">
            <a:avLst/>
          </a:prstGeom>
          <a:noFill/>
        </p:spPr>
        <p:txBody>
          <a:bodyPr wrap="square" rtlCol="0">
            <a:spAutoFit/>
          </a:bodyPr>
          <a:lstStyle/>
          <a:p>
            <a:r>
              <a:rPr lang="en-US" sz="1200" dirty="0" smtClean="0"/>
              <a:t>https://</a:t>
            </a:r>
            <a:r>
              <a:rPr lang="en-US" sz="1200" dirty="0" err="1" smtClean="0"/>
              <a:t>www.shortstack.com</a:t>
            </a:r>
            <a:r>
              <a:rPr lang="en-US" sz="1200" dirty="0" smtClean="0"/>
              <a:t>/blog/best-social-networks-to-reach-specific-demographics/https://</a:t>
            </a:r>
            <a:r>
              <a:rPr lang="en-US" sz="1200" dirty="0" err="1" smtClean="0"/>
              <a:t>www.investopedia.com</a:t>
            </a:r>
            <a:r>
              <a:rPr lang="en-US" sz="1200" dirty="0" smtClean="0"/>
              <a:t>/terms/s/social-</a:t>
            </a:r>
            <a:r>
              <a:rPr lang="en-US" sz="1200" dirty="0" err="1" smtClean="0"/>
              <a:t>networking.asp</a:t>
            </a:r>
            <a:endParaRPr lang="en-US" sz="1200" dirty="0"/>
          </a:p>
        </p:txBody>
      </p:sp>
      <p:pic>
        <p:nvPicPr>
          <p:cNvPr id="4" name="Picture 3" descr="Screen Shot 2022-06-06 at 11.48.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983" y="3549562"/>
            <a:ext cx="5344249" cy="2293134"/>
          </a:xfrm>
          <a:prstGeom prst="rect">
            <a:avLst/>
          </a:prstGeom>
        </p:spPr>
      </p:pic>
      <p:sp>
        <p:nvSpPr>
          <p:cNvPr id="6" name="TextBox 5"/>
          <p:cNvSpPr txBox="1"/>
          <p:nvPr/>
        </p:nvSpPr>
        <p:spPr>
          <a:xfrm>
            <a:off x="448965" y="3705124"/>
            <a:ext cx="3109101" cy="2031325"/>
          </a:xfrm>
          <a:prstGeom prst="rect">
            <a:avLst/>
          </a:prstGeom>
          <a:noFill/>
        </p:spPr>
        <p:txBody>
          <a:bodyPr wrap="square" rtlCol="0">
            <a:spAutoFit/>
          </a:bodyPr>
          <a:lstStyle/>
          <a:p>
            <a:r>
              <a:rPr lang="en-US" b="1" dirty="0" smtClean="0">
                <a:solidFill>
                  <a:srgbClr val="FF0000"/>
                </a:solidFill>
              </a:rPr>
              <a:t>What you post stays on the internet forever so be careful what you post there are 3 billion people that can see and copy your content, Remember a friend today may not be friendly tomorrow</a:t>
            </a:r>
            <a:r>
              <a:rPr lang="is-IS" b="1" dirty="0" smtClean="0">
                <a:solidFill>
                  <a:srgbClr val="FF0000"/>
                </a:solidFill>
              </a:rPr>
              <a:t>…</a:t>
            </a:r>
            <a:endParaRPr lang="en-US" b="1" dirty="0">
              <a:solidFill>
                <a:srgbClr val="FF0000"/>
              </a:solidFill>
            </a:endParaRPr>
          </a:p>
        </p:txBody>
      </p:sp>
      <p:pic>
        <p:nvPicPr>
          <p:cNvPr id="16" name="Picture 15" descr="TComputerMi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3940" y="66843"/>
            <a:ext cx="1193800" cy="1574800"/>
          </a:xfrm>
          <a:prstGeom prst="rect">
            <a:avLst/>
          </a:prstGeom>
        </p:spPr>
      </p:pic>
    </p:spTree>
    <p:extLst>
      <p:ext uri="{BB962C8B-B14F-4D97-AF65-F5344CB8AC3E}">
        <p14:creationId xmlns:p14="http://schemas.microsoft.com/office/powerpoint/2010/main" val="2790785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8229600" cy="1143000"/>
          </a:xfrm>
        </p:spPr>
        <p:txBody>
          <a:bodyPr>
            <a:normAutofit/>
          </a:bodyPr>
          <a:lstStyle/>
          <a:p>
            <a:r>
              <a:rPr lang="en-US" dirty="0" smtClean="0">
                <a:solidFill>
                  <a:schemeClr val="accent2">
                    <a:lumMod val="50000"/>
                  </a:schemeClr>
                </a:solidFill>
              </a:rPr>
              <a:t>Advantages of Social Networks</a:t>
            </a: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18</a:t>
            </a:fld>
            <a:endParaRPr lang="en-US" sz="1200" dirty="0">
              <a:solidFill>
                <a:srgbClr val="632523"/>
              </a:solidFill>
            </a:endParaRPr>
          </a:p>
        </p:txBody>
      </p:sp>
      <p:sp>
        <p:nvSpPr>
          <p:cNvPr id="7" name="TextBox 6"/>
          <p:cNvSpPr txBox="1"/>
          <p:nvPr/>
        </p:nvSpPr>
        <p:spPr>
          <a:xfrm>
            <a:off x="739913" y="1242558"/>
            <a:ext cx="7807739" cy="1754327"/>
          </a:xfrm>
          <a:prstGeom prst="rect">
            <a:avLst/>
          </a:prstGeom>
          <a:noFill/>
        </p:spPr>
        <p:txBody>
          <a:bodyPr wrap="square" rtlCol="0">
            <a:spAutoFit/>
          </a:bodyPr>
          <a:lstStyle/>
          <a:p>
            <a:pPr marL="342900" indent="-342900">
              <a:buAutoNum type="arabicPeriod"/>
            </a:pPr>
            <a:r>
              <a:rPr lang="en-US" b="1" dirty="0" smtClean="0"/>
              <a:t>The Ability to Connect to Others</a:t>
            </a:r>
          </a:p>
          <a:p>
            <a:pPr marL="342900" indent="-342900">
              <a:buFontTx/>
              <a:buAutoNum type="arabicPeriod"/>
            </a:pPr>
            <a:r>
              <a:rPr lang="en-US" b="1" dirty="0" smtClean="0"/>
              <a:t>Instant, Easy Communication</a:t>
            </a:r>
          </a:p>
          <a:p>
            <a:pPr marL="342900" indent="-342900">
              <a:buFontTx/>
              <a:buAutoNum type="arabicPeriod"/>
            </a:pPr>
            <a:r>
              <a:rPr lang="en-US" b="1" dirty="0" smtClean="0"/>
              <a:t>Real-Time News and Access to Information</a:t>
            </a:r>
          </a:p>
          <a:p>
            <a:pPr marL="342900" indent="-342900">
              <a:buFontTx/>
              <a:buAutoNum type="arabicPeriod"/>
            </a:pPr>
            <a:r>
              <a:rPr lang="en-US" b="1" dirty="0" smtClean="0"/>
              <a:t>Opportunities for Business Owners</a:t>
            </a:r>
          </a:p>
          <a:p>
            <a:pPr marL="342900" indent="-342900">
              <a:buFontTx/>
              <a:buAutoNum type="arabicPeriod"/>
            </a:pPr>
            <a:r>
              <a:rPr lang="en-US" b="1" dirty="0" smtClean="0"/>
              <a:t>Enjoyment and </a:t>
            </a:r>
            <a:r>
              <a:rPr lang="en-US" b="1" dirty="0" smtClean="0"/>
              <a:t>Relaxation</a:t>
            </a:r>
          </a:p>
          <a:p>
            <a:pPr marL="342900" indent="-342900">
              <a:buFontTx/>
              <a:buAutoNum type="arabicPeriod"/>
            </a:pPr>
            <a:r>
              <a:rPr lang="en-US" b="1" dirty="0" smtClean="0"/>
              <a:t>Self Promotion (</a:t>
            </a:r>
            <a:r>
              <a:rPr lang="en-US" b="1" dirty="0" err="1" smtClean="0"/>
              <a:t>Selfies</a:t>
            </a:r>
            <a:r>
              <a:rPr lang="en-US" b="1" dirty="0" smtClean="0"/>
              <a:t> at restaurants etc.)</a:t>
            </a:r>
            <a:endParaRPr lang="en-US" b="1" dirty="0" smtClean="0"/>
          </a:p>
        </p:txBody>
      </p:sp>
      <p:sp>
        <p:nvSpPr>
          <p:cNvPr id="3" name="TextBox 2"/>
          <p:cNvSpPr txBox="1"/>
          <p:nvPr/>
        </p:nvSpPr>
        <p:spPr>
          <a:xfrm>
            <a:off x="448965" y="6176794"/>
            <a:ext cx="7265290" cy="276999"/>
          </a:xfrm>
          <a:prstGeom prst="rect">
            <a:avLst/>
          </a:prstGeom>
          <a:noFill/>
        </p:spPr>
        <p:txBody>
          <a:bodyPr wrap="square" rtlCol="0">
            <a:spAutoFit/>
          </a:bodyPr>
          <a:lstStyle/>
          <a:p>
            <a:r>
              <a:rPr lang="en-US" sz="1200" dirty="0" smtClean="0"/>
              <a:t>https://</a:t>
            </a:r>
            <a:r>
              <a:rPr lang="en-US" sz="1200" dirty="0" err="1" smtClean="0"/>
              <a:t>whatt.org</a:t>
            </a:r>
            <a:r>
              <a:rPr lang="en-US" sz="1200" dirty="0" smtClean="0"/>
              <a:t>/pros-and-cons/social-networking/</a:t>
            </a:r>
            <a:endParaRPr lang="en-US" sz="1200" dirty="0"/>
          </a:p>
        </p:txBody>
      </p:sp>
      <p:sp>
        <p:nvSpPr>
          <p:cNvPr id="6" name="TextBox 5"/>
          <p:cNvSpPr txBox="1"/>
          <p:nvPr/>
        </p:nvSpPr>
        <p:spPr>
          <a:xfrm>
            <a:off x="846612" y="3868470"/>
            <a:ext cx="6818673" cy="2585323"/>
          </a:xfrm>
          <a:prstGeom prst="rect">
            <a:avLst/>
          </a:prstGeom>
          <a:noFill/>
        </p:spPr>
        <p:txBody>
          <a:bodyPr wrap="square" rtlCol="0">
            <a:spAutoFit/>
          </a:bodyPr>
          <a:lstStyle/>
          <a:p>
            <a:pPr marL="342900" indent="-342900">
              <a:buAutoNum type="arabicPeriod"/>
            </a:pPr>
            <a:r>
              <a:rPr lang="en-US" b="1" dirty="0" smtClean="0"/>
              <a:t>Privacy Issues</a:t>
            </a:r>
          </a:p>
          <a:p>
            <a:pPr marL="342900" indent="-342900">
              <a:buFontTx/>
              <a:buAutoNum type="arabicPeriod"/>
            </a:pPr>
            <a:r>
              <a:rPr lang="en-US" b="1" dirty="0" smtClean="0"/>
              <a:t>Too Much Information</a:t>
            </a:r>
          </a:p>
          <a:p>
            <a:pPr marL="342900" indent="-342900">
              <a:buFontTx/>
              <a:buAutoNum type="arabicPeriod"/>
            </a:pPr>
            <a:r>
              <a:rPr lang="en-US" b="1" dirty="0" smtClean="0"/>
              <a:t>Cyber-Bulling and Peer Pressure</a:t>
            </a:r>
          </a:p>
          <a:p>
            <a:pPr marL="342900" indent="-342900">
              <a:buFontTx/>
              <a:buAutoNum type="arabicPeriod"/>
            </a:pPr>
            <a:r>
              <a:rPr lang="it-IT" b="1" dirty="0" smtClean="0"/>
              <a:t>Self-Isolation</a:t>
            </a:r>
          </a:p>
          <a:p>
            <a:pPr marL="342900" indent="-342900">
              <a:buFontTx/>
              <a:buAutoNum type="arabicPeriod"/>
            </a:pPr>
            <a:r>
              <a:rPr lang="en-US" b="1" dirty="0" smtClean="0"/>
              <a:t>Procrastination and Distraction</a:t>
            </a:r>
          </a:p>
          <a:p>
            <a:pPr marL="342900" indent="-342900">
              <a:buFontTx/>
              <a:buAutoNum type="arabicPeriod"/>
            </a:pPr>
            <a:r>
              <a:rPr lang="en-US" b="1" dirty="0" smtClean="0"/>
              <a:t>Disruption of Sleep and Sedentary Lifestyle Habits</a:t>
            </a:r>
          </a:p>
          <a:p>
            <a:pPr marL="342900" indent="-342900">
              <a:buFontTx/>
              <a:buAutoNum type="arabicPeriod"/>
            </a:pPr>
            <a:r>
              <a:rPr lang="en-US" b="1" dirty="0" smtClean="0"/>
              <a:t>Not everything is true you can find all sorts of information some of it will be untrue or false!</a:t>
            </a:r>
          </a:p>
          <a:p>
            <a:endParaRPr lang="en-US" dirty="0"/>
          </a:p>
        </p:txBody>
      </p:sp>
      <p:sp>
        <p:nvSpPr>
          <p:cNvPr id="9" name="Title 1"/>
          <p:cNvSpPr txBox="1">
            <a:spLocks/>
          </p:cNvSpPr>
          <p:nvPr/>
        </p:nvSpPr>
        <p:spPr>
          <a:xfrm>
            <a:off x="448965" y="27198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2">
                    <a:lumMod val="50000"/>
                  </a:schemeClr>
                </a:solidFill>
              </a:rPr>
              <a:t>Disadvantages of Social Networks</a:t>
            </a:r>
            <a:endParaRPr lang="en-US" dirty="0">
              <a:solidFill>
                <a:schemeClr val="accent2">
                  <a:lumMod val="50000"/>
                </a:schemeClr>
              </a:solidFill>
            </a:endParaRPr>
          </a:p>
        </p:txBody>
      </p:sp>
      <p:pic>
        <p:nvPicPr>
          <p:cNvPr id="8" name="Picture 7" descr="Screen Shot 2022-06-06 at 11.58.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690" y="3981788"/>
            <a:ext cx="2054615" cy="1589116"/>
          </a:xfrm>
          <a:prstGeom prst="rect">
            <a:avLst/>
          </a:prstGeom>
        </p:spPr>
      </p:pic>
      <p:pic>
        <p:nvPicPr>
          <p:cNvPr id="10" name="Picture 9" descr="Screen Shot 2022-06-06 at 11.58.1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926" y="1362579"/>
            <a:ext cx="1707528" cy="1571530"/>
          </a:xfrm>
          <a:prstGeom prst="rect">
            <a:avLst/>
          </a:prstGeom>
        </p:spPr>
      </p:pic>
      <p:pic>
        <p:nvPicPr>
          <p:cNvPr id="12" name="Picture 11" descr="TComputerF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150" y="287039"/>
            <a:ext cx="1612900" cy="1511300"/>
          </a:xfrm>
          <a:prstGeom prst="rect">
            <a:avLst/>
          </a:prstGeom>
        </p:spPr>
      </p:pic>
      <p:pic>
        <p:nvPicPr>
          <p:cNvPr id="13" name="Picture 12" descr="TComputerUmbrell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5573" y="3647395"/>
            <a:ext cx="1562100" cy="1574800"/>
          </a:xfrm>
          <a:prstGeom prst="rect">
            <a:avLst/>
          </a:prstGeom>
        </p:spPr>
      </p:pic>
    </p:spTree>
    <p:extLst>
      <p:ext uri="{BB962C8B-B14F-4D97-AF65-F5344CB8AC3E}">
        <p14:creationId xmlns:p14="http://schemas.microsoft.com/office/powerpoint/2010/main" val="2835546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41535" y="80925"/>
            <a:ext cx="8229600" cy="683168"/>
          </a:xfrm>
        </p:spPr>
        <p:txBody>
          <a:bodyPr>
            <a:normAutofit fontScale="90000"/>
          </a:bodyPr>
          <a:lstStyle/>
          <a:p>
            <a:r>
              <a:rPr lang="en-US" dirty="0" smtClean="0">
                <a:solidFill>
                  <a:schemeClr val="accent2">
                    <a:lumMod val="50000"/>
                  </a:schemeClr>
                </a:solidFill>
              </a:rPr>
              <a:t>Social Networks 2007 on</a:t>
            </a: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19</a:t>
            </a:fld>
            <a:endParaRPr lang="en-US" sz="1200" dirty="0">
              <a:solidFill>
                <a:srgbClr val="632523"/>
              </a:solidFill>
            </a:endParaRPr>
          </a:p>
        </p:txBody>
      </p:sp>
      <p:pic>
        <p:nvPicPr>
          <p:cNvPr id="12" name="Picture 11" descr="Screen Shot 2022-06-06 at 9.5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12" y="5591723"/>
            <a:ext cx="1653576" cy="989278"/>
          </a:xfrm>
          <a:prstGeom prst="rect">
            <a:avLst/>
          </a:prstGeom>
        </p:spPr>
      </p:pic>
      <p:sp>
        <p:nvSpPr>
          <p:cNvPr id="13" name="Title 1"/>
          <p:cNvSpPr txBox="1">
            <a:spLocks/>
          </p:cNvSpPr>
          <p:nvPr/>
        </p:nvSpPr>
        <p:spPr>
          <a:xfrm>
            <a:off x="457200" y="274638"/>
            <a:ext cx="8229600" cy="683168"/>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2F2F2"/>
                </a:solidFill>
              </a:rPr>
              <a:t/>
            </a:r>
            <a:br>
              <a:rPr lang="en-US" dirty="0" smtClean="0">
                <a:solidFill>
                  <a:srgbClr val="F2F2F2"/>
                </a:solidFill>
              </a:rPr>
            </a:br>
            <a:endParaRPr lang="en-US" dirty="0"/>
          </a:p>
        </p:txBody>
      </p:sp>
      <p:sp>
        <p:nvSpPr>
          <p:cNvPr id="14" name="TextBox 13"/>
          <p:cNvSpPr txBox="1"/>
          <p:nvPr/>
        </p:nvSpPr>
        <p:spPr>
          <a:xfrm>
            <a:off x="448965" y="873501"/>
            <a:ext cx="7858539" cy="2308324"/>
          </a:xfrm>
          <a:prstGeom prst="rect">
            <a:avLst/>
          </a:prstGeom>
          <a:solidFill>
            <a:schemeClr val="bg1">
              <a:lumMod val="85000"/>
              <a:alpha val="14000"/>
            </a:schemeClr>
          </a:solidFill>
        </p:spPr>
        <p:txBody>
          <a:bodyPr wrap="square" rtlCol="0">
            <a:spAutoFit/>
          </a:bodyPr>
          <a:lstStyle/>
          <a:p>
            <a:r>
              <a:rPr lang="en-US" dirty="0" smtClean="0">
                <a:solidFill>
                  <a:srgbClr val="632523"/>
                </a:solidFill>
              </a:rPr>
              <a:t>Childhood was more or less unchanged for several millennia, but since</a:t>
            </a:r>
          </a:p>
          <a:p>
            <a:r>
              <a:rPr lang="en-US" dirty="0" smtClean="0">
                <a:solidFill>
                  <a:srgbClr val="632523"/>
                </a:solidFill>
              </a:rPr>
              <a:t> the birth of social media in 2007 the world for grown-ups has </a:t>
            </a:r>
          </a:p>
          <a:p>
            <a:r>
              <a:rPr lang="en-US" dirty="0" smtClean="0">
                <a:solidFill>
                  <a:srgbClr val="632523"/>
                </a:solidFill>
              </a:rPr>
              <a:t>completely changed. </a:t>
            </a:r>
          </a:p>
          <a:p>
            <a:r>
              <a:rPr lang="en-US" dirty="0" smtClean="0">
                <a:solidFill>
                  <a:srgbClr val="632523"/>
                </a:solidFill>
              </a:rPr>
              <a:t>Twenty years ago, our parents worried about stranger danger and whether or not we were home by the time the streetlights came on.</a:t>
            </a:r>
          </a:p>
          <a:p>
            <a:r>
              <a:rPr lang="en-US" dirty="0" smtClean="0">
                <a:solidFill>
                  <a:srgbClr val="632523"/>
                </a:solidFill>
              </a:rPr>
              <a:t>But for parents raising the first generation of kids with smartphones, everything is different</a:t>
            </a:r>
            <a:r>
              <a:rPr lang="en-US" dirty="0" smtClean="0">
                <a:solidFill>
                  <a:srgbClr val="632523"/>
                </a:solidFill>
              </a:rPr>
              <a:t>. Digital Danger lurks on every network!</a:t>
            </a:r>
            <a:endParaRPr lang="en-US" dirty="0" smtClean="0">
              <a:solidFill>
                <a:srgbClr val="632523"/>
              </a:solidFill>
            </a:endParaRPr>
          </a:p>
          <a:p>
            <a:endParaRPr lang="en-US" dirty="0">
              <a:solidFill>
                <a:srgbClr val="632523"/>
              </a:solidFill>
            </a:endParaRPr>
          </a:p>
        </p:txBody>
      </p:sp>
      <p:sp>
        <p:nvSpPr>
          <p:cNvPr id="16" name="TextBox 15"/>
          <p:cNvSpPr txBox="1"/>
          <p:nvPr/>
        </p:nvSpPr>
        <p:spPr>
          <a:xfrm>
            <a:off x="448965" y="3919145"/>
            <a:ext cx="7858539" cy="2585323"/>
          </a:xfrm>
          <a:prstGeom prst="rect">
            <a:avLst/>
          </a:prstGeom>
          <a:noFill/>
        </p:spPr>
        <p:txBody>
          <a:bodyPr wrap="square" rtlCol="0">
            <a:spAutoFit/>
          </a:bodyPr>
          <a:lstStyle/>
          <a:p>
            <a:r>
              <a:rPr lang="en-US" dirty="0" smtClean="0">
                <a:solidFill>
                  <a:srgbClr val="632523"/>
                </a:solidFill>
              </a:rPr>
              <a:t>Sometimes a good idea can turn into something very bad. Social networking is a good example of this. It was created so that people could share thoughts and ideas with like-minded people and keep in touch with distant family. Then it evolved into the monster it is today. It is heavily involved in every aspect of your life now, even if you choose not to use it.</a:t>
            </a:r>
          </a:p>
          <a:p>
            <a:r>
              <a:rPr lang="en-US" b="1" dirty="0" smtClean="0">
                <a:solidFill>
                  <a:srgbClr val="632523"/>
                </a:solidFill>
              </a:rPr>
              <a:t>How many times do potential employers base their hiring decisions on what they see on social media rather than on the resume</a:t>
            </a:r>
            <a:r>
              <a:rPr lang="en-US" b="1" dirty="0" smtClean="0">
                <a:solidFill>
                  <a:srgbClr val="632523"/>
                </a:solidFill>
              </a:rPr>
              <a:t>?</a:t>
            </a:r>
          </a:p>
          <a:p>
            <a:r>
              <a:rPr lang="en-US" b="1" dirty="0" smtClean="0">
                <a:solidFill>
                  <a:srgbClr val="632523"/>
                </a:solidFill>
              </a:rPr>
              <a:t>Be careful what you communicate on line.</a:t>
            </a:r>
            <a:endParaRPr lang="en-US" b="1" dirty="0" smtClean="0">
              <a:solidFill>
                <a:srgbClr val="632523"/>
              </a:solidFill>
            </a:endParaRPr>
          </a:p>
          <a:p>
            <a:endParaRPr lang="en-US" b="1" dirty="0"/>
          </a:p>
        </p:txBody>
      </p:sp>
      <p:pic>
        <p:nvPicPr>
          <p:cNvPr id="17" name="Picture 16" descr="Screen Shot 2022-06-06 at 11.17.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904826"/>
            <a:ext cx="7858539" cy="957795"/>
          </a:xfrm>
          <a:prstGeom prst="rect">
            <a:avLst/>
          </a:prstGeom>
        </p:spPr>
      </p:pic>
      <p:pic>
        <p:nvPicPr>
          <p:cNvPr id="18" name="Picture 17" descr="TComputerFlop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065" y="80925"/>
            <a:ext cx="1612900" cy="1625600"/>
          </a:xfrm>
          <a:prstGeom prst="rect">
            <a:avLst/>
          </a:prstGeom>
        </p:spPr>
      </p:pic>
    </p:spTree>
    <p:extLst>
      <p:ext uri="{BB962C8B-B14F-4D97-AF65-F5344CB8AC3E}">
        <p14:creationId xmlns:p14="http://schemas.microsoft.com/office/powerpoint/2010/main" val="2489055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Screen Shot 2022-06-05 at 10.11.58 AM.png"/>
          <p:cNvPicPr>
            <a:picLocks noChangeAspect="1"/>
          </p:cNvPicPr>
          <p:nvPr/>
        </p:nvPicPr>
        <p:blipFill>
          <a:blip r:embed="rId2">
            <a:extLst>
              <a:ext uri="{28A0092B-C50C-407E-A947-70E740481C1C}">
                <a14:useLocalDpi xmlns:a14="http://schemas.microsoft.com/office/drawing/2010/main" val="0"/>
              </a:ext>
            </a:extLst>
          </a:blip>
          <a:srcRect t="1303" b="130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Title 1"/>
          <p:cNvSpPr txBox="1">
            <a:spLocks/>
          </p:cNvSpPr>
          <p:nvPr/>
        </p:nvSpPr>
        <p:spPr>
          <a:xfrm>
            <a:off x="448965" y="0"/>
            <a:ext cx="8246070" cy="61082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rPr>
              <a:t>The Internet and Social web sites</a:t>
            </a:r>
            <a:endParaRPr lang="en-US" dirty="0">
              <a:solidFill>
                <a:srgbClr val="FFFFFF"/>
              </a:solidFill>
            </a:endParaRPr>
          </a:p>
        </p:txBody>
      </p:sp>
      <p:sp>
        <p:nvSpPr>
          <p:cNvPr id="7" name="TextBox 6"/>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2</a:t>
            </a:fld>
            <a:endParaRPr lang="en-US" sz="1200" dirty="0">
              <a:solidFill>
                <a:srgbClr val="FFFFFF"/>
              </a:solidFill>
            </a:endParaRPr>
          </a:p>
        </p:txBody>
      </p:sp>
      <p:sp>
        <p:nvSpPr>
          <p:cNvPr id="9" name="TextBox 8"/>
          <p:cNvSpPr txBox="1"/>
          <p:nvPr/>
        </p:nvSpPr>
        <p:spPr>
          <a:xfrm>
            <a:off x="174006" y="1401417"/>
            <a:ext cx="9081654" cy="4524316"/>
          </a:xfrm>
          <a:prstGeom prst="rect">
            <a:avLst/>
          </a:prstGeom>
          <a:noFill/>
        </p:spPr>
        <p:txBody>
          <a:bodyPr wrap="square" rtlCol="0">
            <a:spAutoFit/>
          </a:bodyPr>
          <a:lstStyle/>
          <a:p>
            <a:r>
              <a:rPr lang="en-US" sz="3600" dirty="0" smtClean="0">
                <a:solidFill>
                  <a:srgbClr val="FFFFFF"/>
                </a:solidFill>
                <a:effectLst>
                  <a:outerShdw blurRad="73025" dist="114300" dir="2700000" algn="tl" rotWithShape="0">
                    <a:srgbClr val="000000">
                      <a:alpha val="43000"/>
                    </a:srgbClr>
                  </a:outerShdw>
                </a:effectLst>
              </a:rPr>
              <a:t>Students will create an A4 poster on </a:t>
            </a:r>
          </a:p>
          <a:p>
            <a:r>
              <a:rPr lang="en-US" sz="3600" dirty="0" smtClean="0">
                <a:solidFill>
                  <a:srgbClr val="FFFFFF"/>
                </a:solidFill>
                <a:effectLst>
                  <a:outerShdw blurRad="73025" dist="114300" dir="2700000" algn="tl" rotWithShape="0">
                    <a:srgbClr val="000000">
                      <a:alpha val="43000"/>
                    </a:srgbClr>
                  </a:outerShdw>
                </a:effectLst>
              </a:rPr>
              <a:t>1. Appropriate use of the internet </a:t>
            </a:r>
          </a:p>
          <a:p>
            <a:r>
              <a:rPr lang="en-US" sz="3600" dirty="0" smtClean="0">
                <a:solidFill>
                  <a:srgbClr val="FFFFFF"/>
                </a:solidFill>
                <a:effectLst>
                  <a:outerShdw blurRad="73025" dist="114300" dir="2700000" algn="tl" rotWithShape="0">
                    <a:srgbClr val="000000">
                      <a:alpha val="43000"/>
                    </a:srgbClr>
                  </a:outerShdw>
                </a:effectLst>
              </a:rPr>
              <a:t>or </a:t>
            </a:r>
          </a:p>
          <a:p>
            <a:r>
              <a:rPr lang="en-US" sz="3600" dirty="0" smtClean="0">
                <a:solidFill>
                  <a:srgbClr val="FFFFFF"/>
                </a:solidFill>
                <a:effectLst>
                  <a:outerShdw blurRad="73025" dist="114300" dir="2700000" algn="tl" rotWithShape="0">
                    <a:srgbClr val="000000">
                      <a:alpha val="43000"/>
                    </a:srgbClr>
                  </a:outerShdw>
                </a:effectLst>
              </a:rPr>
              <a:t>2. </a:t>
            </a:r>
            <a:r>
              <a:rPr lang="en-US" sz="3600" dirty="0">
                <a:solidFill>
                  <a:srgbClr val="FFFFFF"/>
                </a:solidFill>
                <a:effectLst>
                  <a:outerShdw blurRad="73025" dist="114300" dir="2700000" algn="tl" rotWithShape="0">
                    <a:srgbClr val="000000">
                      <a:alpha val="43000"/>
                    </a:srgbClr>
                  </a:outerShdw>
                </a:effectLst>
              </a:rPr>
              <a:t>H</a:t>
            </a:r>
            <a:r>
              <a:rPr lang="en-US" sz="3600" dirty="0" smtClean="0">
                <a:solidFill>
                  <a:srgbClr val="FFFFFF"/>
                </a:solidFill>
                <a:effectLst>
                  <a:outerShdw blurRad="73025" dist="114300" dir="2700000" algn="tl" rotWithShape="0">
                    <a:srgbClr val="000000">
                      <a:alpha val="43000"/>
                    </a:srgbClr>
                  </a:outerShdw>
                </a:effectLst>
              </a:rPr>
              <a:t>ow to behave on Social Networks</a:t>
            </a:r>
          </a:p>
          <a:p>
            <a:endParaRPr lang="en-US" sz="3600" dirty="0">
              <a:solidFill>
                <a:srgbClr val="FFFFFF"/>
              </a:solidFill>
              <a:effectLst>
                <a:outerShdw blurRad="73025" dist="114300" dir="2700000" algn="tl" rotWithShape="0">
                  <a:srgbClr val="000000">
                    <a:alpha val="43000"/>
                  </a:srgbClr>
                </a:outerShdw>
              </a:effectLst>
            </a:endParaRPr>
          </a:p>
          <a:p>
            <a:r>
              <a:rPr lang="en-US" sz="3600" dirty="0" smtClean="0">
                <a:solidFill>
                  <a:srgbClr val="FFFFFF"/>
                </a:solidFill>
                <a:effectLst>
                  <a:outerShdw blurRad="73025" dist="114300" dir="2700000" algn="tl" rotWithShape="0">
                    <a:srgbClr val="000000">
                      <a:alpha val="43000"/>
                    </a:srgbClr>
                  </a:outerShdw>
                </a:effectLst>
              </a:rPr>
              <a:t>A4 poster page or image should include text and pictures be sent to the teacher by </a:t>
            </a:r>
          </a:p>
          <a:p>
            <a:r>
              <a:rPr lang="en-US" sz="3600" dirty="0" smtClean="0">
                <a:solidFill>
                  <a:srgbClr val="FFFFFF"/>
                </a:solidFill>
                <a:effectLst>
                  <a:outerShdw blurRad="73025" dist="114300" dir="2700000" algn="tl" rotWithShape="0">
                    <a:srgbClr val="000000">
                      <a:alpha val="43000"/>
                    </a:srgbClr>
                  </a:outerShdw>
                </a:effectLst>
              </a:rPr>
              <a:t>next week. </a:t>
            </a:r>
            <a:endParaRPr lang="en-US" sz="3600" dirty="0">
              <a:solidFill>
                <a:srgbClr val="FFFFFF"/>
              </a:solidFill>
              <a:effectLst>
                <a:outerShdw blurRad="73025" dist="114300" dir="2700000" algn="tl" rotWithShape="0">
                  <a:srgbClr val="000000">
                    <a:alpha val="43000"/>
                  </a:srgbClr>
                </a:outerShdw>
              </a:effectLst>
            </a:endParaRPr>
          </a:p>
        </p:txBody>
      </p:sp>
      <p:pic>
        <p:nvPicPr>
          <p:cNvPr id="10" name="Picture 9" descr="Screen Shot 2022-06-06 at 9.52.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7104">
            <a:off x="7360284" y="4970218"/>
            <a:ext cx="1091316" cy="1337162"/>
          </a:xfrm>
          <a:prstGeom prst="rect">
            <a:avLst/>
          </a:prstGeom>
        </p:spPr>
      </p:pic>
      <p:pic>
        <p:nvPicPr>
          <p:cNvPr id="11" name="Picture 10" descr="Screen Shot 2022-06-06 at 9.52.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0421">
            <a:off x="7665457" y="2501009"/>
            <a:ext cx="1364115" cy="1826940"/>
          </a:xfrm>
          <a:prstGeom prst="rect">
            <a:avLst/>
          </a:prstGeom>
        </p:spPr>
      </p:pic>
      <p:pic>
        <p:nvPicPr>
          <p:cNvPr id="12" name="Picture 11" descr="Screen Shot 2022-06-06 at 9.52.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96990">
            <a:off x="7388026" y="598556"/>
            <a:ext cx="1351922" cy="1769789"/>
          </a:xfrm>
          <a:prstGeom prst="rect">
            <a:avLst/>
          </a:prstGeom>
        </p:spPr>
      </p:pic>
      <p:sp>
        <p:nvSpPr>
          <p:cNvPr id="13" name="TextBox 12"/>
          <p:cNvSpPr txBox="1"/>
          <p:nvPr/>
        </p:nvSpPr>
        <p:spPr>
          <a:xfrm>
            <a:off x="252311" y="653868"/>
            <a:ext cx="3998835" cy="646331"/>
          </a:xfrm>
          <a:prstGeom prst="rect">
            <a:avLst/>
          </a:prstGeom>
          <a:noFill/>
        </p:spPr>
        <p:txBody>
          <a:bodyPr wrap="square" rtlCol="0">
            <a:spAutoFit/>
          </a:bodyPr>
          <a:lstStyle/>
          <a:p>
            <a:r>
              <a:rPr lang="en-US" sz="3600" dirty="0" smtClean="0"/>
              <a:t>Task 4</a:t>
            </a:r>
            <a:endParaRPr lang="en-US" sz="3600" dirty="0"/>
          </a:p>
        </p:txBody>
      </p:sp>
    </p:spTree>
    <p:extLst>
      <p:ext uri="{BB962C8B-B14F-4D97-AF65-F5344CB8AC3E}">
        <p14:creationId xmlns:p14="http://schemas.microsoft.com/office/powerpoint/2010/main" val="1112004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9" presetClass="entr" presetSubtype="0" fill="hold" nodeType="after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par>
                          <p:cTn id="11" fill="hold">
                            <p:stCondLst>
                              <p:cond delay="4000"/>
                            </p:stCondLst>
                            <p:childTnLst>
                              <p:par>
                                <p:cTn id="12" presetID="21" presetClass="entr" presetSubtype="1" fill="hold" nodeType="after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smtClean="0">
                <a:solidFill>
                  <a:schemeClr val="accent2">
                    <a:lumMod val="50000"/>
                  </a:schemeClr>
                </a:solidFill>
              </a:rPr>
              <a:t>Social Networks Smartphones</a:t>
            </a: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20</a:t>
            </a:fld>
            <a:endParaRPr lang="en-US" sz="1200" dirty="0">
              <a:solidFill>
                <a:srgbClr val="632523"/>
              </a:solidFill>
            </a:endParaRPr>
          </a:p>
        </p:txBody>
      </p:sp>
      <p:pic>
        <p:nvPicPr>
          <p:cNvPr id="13" name="Picture 12" descr="Screen Shot 2022-06-06 at 11.0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66" y="1018358"/>
            <a:ext cx="7642087" cy="4077764"/>
          </a:xfrm>
          <a:prstGeom prst="rect">
            <a:avLst/>
          </a:prstGeom>
        </p:spPr>
      </p:pic>
      <p:sp>
        <p:nvSpPr>
          <p:cNvPr id="14" name="TextBox 13"/>
          <p:cNvSpPr txBox="1"/>
          <p:nvPr/>
        </p:nvSpPr>
        <p:spPr>
          <a:xfrm>
            <a:off x="98392" y="5096122"/>
            <a:ext cx="8749348" cy="1477328"/>
          </a:xfrm>
          <a:prstGeom prst="rect">
            <a:avLst/>
          </a:prstGeom>
          <a:noFill/>
        </p:spPr>
        <p:txBody>
          <a:bodyPr wrap="square" rtlCol="0">
            <a:spAutoFit/>
          </a:bodyPr>
          <a:lstStyle/>
          <a:p>
            <a:r>
              <a:rPr lang="en-US" dirty="0" smtClean="0"/>
              <a:t>in Western Australia the optical or audio recording of a private activity or conversation is </a:t>
            </a:r>
            <a:r>
              <a:rPr lang="en-US" b="1" dirty="0" smtClean="0">
                <a:solidFill>
                  <a:srgbClr val="FF0000"/>
                </a:solidFill>
              </a:rPr>
              <a:t>prohibited</a:t>
            </a:r>
            <a:r>
              <a:rPr lang="en-US" dirty="0" smtClean="0"/>
              <a:t> under </a:t>
            </a:r>
            <a:r>
              <a:rPr lang="en-US" dirty="0" err="1" smtClean="0"/>
              <a:t>ss</a:t>
            </a:r>
            <a:r>
              <a:rPr lang="en-US" dirty="0" smtClean="0"/>
              <a:t> 5(1) and 6(1) of the </a:t>
            </a:r>
            <a:r>
              <a:rPr lang="en-US" i="1" dirty="0" smtClean="0"/>
              <a:t>Surveillance Devices Act 1998</a:t>
            </a:r>
            <a:r>
              <a:rPr lang="en-US" dirty="0" smtClean="0"/>
              <a:t> (WA). The definitions of ‘private activity’ and ‘private conversation’ found in s 3 of the Act are broad, encompassing any activity or conversation occurring in circumstances that indicate any of the parties to the activity or conversation desires it to be seen or heard only by themselves. </a:t>
            </a:r>
            <a:endParaRPr lang="en-US" dirty="0"/>
          </a:p>
        </p:txBody>
      </p:sp>
    </p:spTree>
    <p:extLst>
      <p:ext uri="{BB962C8B-B14F-4D97-AF65-F5344CB8AC3E}">
        <p14:creationId xmlns:p14="http://schemas.microsoft.com/office/powerpoint/2010/main" val="25337806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21</a:t>
            </a:fld>
            <a:endParaRPr lang="en-US" sz="1200" dirty="0">
              <a:solidFill>
                <a:srgbClr val="632523"/>
              </a:solidFill>
            </a:endParaRPr>
          </a:p>
        </p:txBody>
      </p:sp>
      <p:sp>
        <p:nvSpPr>
          <p:cNvPr id="3" name="Title 2"/>
          <p:cNvSpPr>
            <a:spLocks noGrp="1"/>
          </p:cNvSpPr>
          <p:nvPr>
            <p:ph type="title"/>
          </p:nvPr>
        </p:nvSpPr>
        <p:spPr>
          <a:xfrm>
            <a:off x="448965" y="40672"/>
            <a:ext cx="8229600" cy="467931"/>
          </a:xfrm>
        </p:spPr>
        <p:txBody>
          <a:bodyPr>
            <a:normAutofit fontScale="90000"/>
          </a:bodyPr>
          <a:lstStyle/>
          <a:p>
            <a:r>
              <a:rPr lang="en-US" sz="3600" dirty="0" smtClean="0">
                <a:solidFill>
                  <a:srgbClr val="632523"/>
                </a:solidFill>
              </a:rPr>
              <a:t>Social Network Dangers</a:t>
            </a:r>
            <a:endParaRPr lang="en-US" sz="3600" dirty="0">
              <a:solidFill>
                <a:srgbClr val="632523"/>
              </a:solidFill>
            </a:endParaRPr>
          </a:p>
        </p:txBody>
      </p:sp>
      <p:pic>
        <p:nvPicPr>
          <p:cNvPr id="4" name="Picture 3" descr="Screen Shot 2022-06-06 at 11.10.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 y="960783"/>
            <a:ext cx="9144000" cy="5073102"/>
          </a:xfrm>
          <a:prstGeom prst="rect">
            <a:avLst/>
          </a:prstGeom>
        </p:spPr>
      </p:pic>
      <p:pic>
        <p:nvPicPr>
          <p:cNvPr id="19" name="Picture 18" descr="TComputerHe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683" y="3524770"/>
            <a:ext cx="1092200" cy="1625600"/>
          </a:xfrm>
          <a:prstGeom prst="rect">
            <a:avLst/>
          </a:prstGeom>
        </p:spPr>
      </p:pic>
    </p:spTree>
    <p:extLst>
      <p:ext uri="{BB962C8B-B14F-4D97-AF65-F5344CB8AC3E}">
        <p14:creationId xmlns:p14="http://schemas.microsoft.com/office/powerpoint/2010/main" val="25934878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Social Networks</a:t>
            </a:r>
            <a:br>
              <a:rPr lang="en-US" dirty="0" smtClean="0">
                <a:solidFill>
                  <a:schemeClr val="accent2">
                    <a:lumMod val="50000"/>
                  </a:schemeClr>
                </a:solidFill>
              </a:rPr>
            </a:b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22</a:t>
            </a:fld>
            <a:endParaRPr lang="en-US" sz="1200" dirty="0">
              <a:solidFill>
                <a:srgbClr val="632523"/>
              </a:solidFill>
            </a:endParaRPr>
          </a:p>
        </p:txBody>
      </p:sp>
      <p:pic>
        <p:nvPicPr>
          <p:cNvPr id="7" name="Picture 6" descr="Screen Shot 2022-06-06 at 11.11.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0223"/>
            <a:ext cx="9144000" cy="2199088"/>
          </a:xfrm>
          <a:prstGeom prst="rect">
            <a:avLst/>
          </a:prstGeom>
        </p:spPr>
      </p:pic>
      <p:pic>
        <p:nvPicPr>
          <p:cNvPr id="11" name="Picture 10" descr="Screen Shot 2022-06-06 at 11.11.5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44731"/>
            <a:ext cx="9144000" cy="2673356"/>
          </a:xfrm>
          <a:prstGeom prst="rect">
            <a:avLst/>
          </a:prstGeom>
        </p:spPr>
      </p:pic>
      <p:pic>
        <p:nvPicPr>
          <p:cNvPr id="12" name="Picture 11" descr="TComputerBCabl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790" y="2513661"/>
            <a:ext cx="1549400" cy="1511300"/>
          </a:xfrm>
          <a:prstGeom prst="rect">
            <a:avLst/>
          </a:prstGeom>
        </p:spPr>
      </p:pic>
    </p:spTree>
    <p:extLst>
      <p:ext uri="{BB962C8B-B14F-4D97-AF65-F5344CB8AC3E}">
        <p14:creationId xmlns:p14="http://schemas.microsoft.com/office/powerpoint/2010/main" val="25831053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Social Networks</a:t>
            </a:r>
            <a:br>
              <a:rPr lang="en-US" dirty="0" smtClean="0">
                <a:solidFill>
                  <a:schemeClr val="accent2">
                    <a:lumMod val="50000"/>
                  </a:schemeClr>
                </a:solidFill>
              </a:rPr>
            </a:b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23</a:t>
            </a:fld>
            <a:endParaRPr lang="en-US" sz="1200" dirty="0">
              <a:solidFill>
                <a:srgbClr val="632523"/>
              </a:solidFill>
            </a:endParaRPr>
          </a:p>
        </p:txBody>
      </p:sp>
      <p:pic>
        <p:nvPicPr>
          <p:cNvPr id="13" name="Picture 12" descr="Screen Shot 2022-06-06 at 11.12.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2202091"/>
          </a:xfrm>
          <a:prstGeom prst="rect">
            <a:avLst/>
          </a:prstGeom>
        </p:spPr>
      </p:pic>
      <p:pic>
        <p:nvPicPr>
          <p:cNvPr id="16" name="Picture 15" descr="Screen Shot 2022-06-06 at 11.12.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6488"/>
            <a:ext cx="9144000" cy="1789924"/>
          </a:xfrm>
          <a:prstGeom prst="rect">
            <a:avLst/>
          </a:prstGeom>
        </p:spPr>
      </p:pic>
      <p:pic>
        <p:nvPicPr>
          <p:cNvPr id="17" name="Picture 16" descr="TComputerAng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0600" y="0"/>
            <a:ext cx="1346200" cy="1587500"/>
          </a:xfrm>
          <a:prstGeom prst="rect">
            <a:avLst/>
          </a:prstGeom>
        </p:spPr>
      </p:pic>
    </p:spTree>
    <p:extLst>
      <p:ext uri="{BB962C8B-B14F-4D97-AF65-F5344CB8AC3E}">
        <p14:creationId xmlns:p14="http://schemas.microsoft.com/office/powerpoint/2010/main" val="18029873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24</a:t>
            </a:fld>
            <a:endParaRPr lang="en-US" sz="1200" dirty="0">
              <a:solidFill>
                <a:srgbClr val="632523"/>
              </a:solidFill>
            </a:endParaRPr>
          </a:p>
        </p:txBody>
      </p:sp>
      <p:sp>
        <p:nvSpPr>
          <p:cNvPr id="3" name="Title 2"/>
          <p:cNvSpPr>
            <a:spLocks noGrp="1"/>
          </p:cNvSpPr>
          <p:nvPr>
            <p:ph type="title"/>
          </p:nvPr>
        </p:nvSpPr>
        <p:spPr>
          <a:xfrm>
            <a:off x="448965" y="40672"/>
            <a:ext cx="8229600" cy="467931"/>
          </a:xfrm>
        </p:spPr>
        <p:txBody>
          <a:bodyPr>
            <a:normAutofit fontScale="90000"/>
          </a:bodyPr>
          <a:lstStyle/>
          <a:p>
            <a:r>
              <a:rPr lang="en-US" sz="3600" dirty="0" smtClean="0">
                <a:solidFill>
                  <a:srgbClr val="632523"/>
                </a:solidFill>
              </a:rPr>
              <a:t>Social Network Dangers</a:t>
            </a:r>
            <a:endParaRPr lang="en-US" sz="3600" dirty="0">
              <a:solidFill>
                <a:srgbClr val="632523"/>
              </a:solidFill>
            </a:endParaRPr>
          </a:p>
        </p:txBody>
      </p:sp>
      <p:pic>
        <p:nvPicPr>
          <p:cNvPr id="2" name="Picture 1" descr="Screen Shot 2022-06-06 at 11.12.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395"/>
            <a:ext cx="9144000" cy="2933733"/>
          </a:xfrm>
          <a:prstGeom prst="rect">
            <a:avLst/>
          </a:prstGeom>
        </p:spPr>
      </p:pic>
      <p:pic>
        <p:nvPicPr>
          <p:cNvPr id="6" name="Picture 5" descr="Screen Shot 2022-06-06 at 11.12.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96690"/>
            <a:ext cx="9144000" cy="1789924"/>
          </a:xfrm>
          <a:prstGeom prst="rect">
            <a:avLst/>
          </a:prstGeom>
        </p:spPr>
      </p:pic>
      <p:pic>
        <p:nvPicPr>
          <p:cNvPr id="8" name="Picture 7" descr="TComputerDes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8365" y="3527100"/>
            <a:ext cx="1600200" cy="1320800"/>
          </a:xfrm>
          <a:prstGeom prst="rect">
            <a:avLst/>
          </a:prstGeom>
        </p:spPr>
      </p:pic>
    </p:spTree>
    <p:extLst>
      <p:ext uri="{BB962C8B-B14F-4D97-AF65-F5344CB8AC3E}">
        <p14:creationId xmlns:p14="http://schemas.microsoft.com/office/powerpoint/2010/main" val="9620083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Social Networks</a:t>
            </a:r>
            <a:br>
              <a:rPr lang="en-US" dirty="0" smtClean="0">
                <a:solidFill>
                  <a:schemeClr val="accent2">
                    <a:lumMod val="50000"/>
                  </a:schemeClr>
                </a:solidFill>
              </a:rPr>
            </a:br>
            <a:endParaRPr lang="en-US" dirty="0">
              <a:solidFill>
                <a:schemeClr val="accent2">
                  <a:lumMod val="50000"/>
                </a:schemeClr>
              </a:solidFill>
            </a:endParaRPr>
          </a:p>
        </p:txBody>
      </p:sp>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25</a:t>
            </a:fld>
            <a:endParaRPr lang="en-US" sz="1200" dirty="0">
              <a:solidFill>
                <a:srgbClr val="632523"/>
              </a:solidFill>
            </a:endParaRPr>
          </a:p>
        </p:txBody>
      </p:sp>
      <p:pic>
        <p:nvPicPr>
          <p:cNvPr id="12" name="Picture 11" descr="Screen Shot 2022-06-06 at 11.11.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2661"/>
            <a:ext cx="9144000" cy="2073396"/>
          </a:xfrm>
          <a:prstGeom prst="rect">
            <a:avLst/>
          </a:prstGeom>
        </p:spPr>
      </p:pic>
      <p:pic>
        <p:nvPicPr>
          <p:cNvPr id="16" name="Picture 15" descr="TComputerMi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000" y="19724"/>
            <a:ext cx="1193800" cy="1574800"/>
          </a:xfrm>
          <a:prstGeom prst="rect">
            <a:avLst/>
          </a:prstGeom>
        </p:spPr>
      </p:pic>
      <p:pic>
        <p:nvPicPr>
          <p:cNvPr id="17" name="Picture 16" descr="TComputerGrann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3900" y="3688483"/>
            <a:ext cx="1612900" cy="1574800"/>
          </a:xfrm>
          <a:prstGeom prst="rect">
            <a:avLst/>
          </a:prstGeom>
        </p:spPr>
      </p:pic>
      <p:pic>
        <p:nvPicPr>
          <p:cNvPr id="18" name="Picture 17" descr="TComputerWa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6100" y="4823188"/>
            <a:ext cx="1447800" cy="1574800"/>
          </a:xfrm>
          <a:prstGeom prst="rect">
            <a:avLst/>
          </a:prstGeom>
        </p:spPr>
      </p:pic>
      <p:sp>
        <p:nvSpPr>
          <p:cNvPr id="19" name="TextBox 18"/>
          <p:cNvSpPr txBox="1"/>
          <p:nvPr/>
        </p:nvSpPr>
        <p:spPr>
          <a:xfrm>
            <a:off x="231591" y="3579263"/>
            <a:ext cx="6842309" cy="2308324"/>
          </a:xfrm>
          <a:prstGeom prst="rect">
            <a:avLst/>
          </a:prstGeom>
          <a:noFill/>
        </p:spPr>
        <p:txBody>
          <a:bodyPr wrap="square" rtlCol="0">
            <a:spAutoFit/>
          </a:bodyPr>
          <a:lstStyle/>
          <a:p>
            <a:r>
              <a:rPr lang="en-US" b="1" dirty="0" smtClean="0">
                <a:solidFill>
                  <a:srgbClr val="FF0000"/>
                </a:solidFill>
              </a:rPr>
              <a:t>What you post stays on the internet forever so be careful what you post there are 3 billion people that can see and copy your content, Remember a friend today may not be friendly tomorrow</a:t>
            </a:r>
            <a:r>
              <a:rPr lang="is-IS" b="1" dirty="0" smtClean="0">
                <a:solidFill>
                  <a:srgbClr val="FF0000"/>
                </a:solidFill>
              </a:rPr>
              <a:t>…</a:t>
            </a:r>
          </a:p>
          <a:p>
            <a:endParaRPr lang="is-IS" b="1" dirty="0">
              <a:solidFill>
                <a:srgbClr val="FF0000"/>
              </a:solidFill>
            </a:endParaRPr>
          </a:p>
          <a:p>
            <a:r>
              <a:rPr lang="is-IS" b="1" dirty="0" smtClean="0">
                <a:solidFill>
                  <a:srgbClr val="FF0000"/>
                </a:solidFill>
              </a:rPr>
              <a:t>Do not post to anyone you do not know, there are people just</a:t>
            </a:r>
          </a:p>
          <a:p>
            <a:r>
              <a:rPr lang="en-US" b="1" dirty="0" smtClean="0">
                <a:solidFill>
                  <a:srgbClr val="FF0000"/>
                </a:solidFill>
              </a:rPr>
              <a:t>W</a:t>
            </a:r>
            <a:r>
              <a:rPr lang="is-IS" b="1" dirty="0" smtClean="0">
                <a:solidFill>
                  <a:srgbClr val="FF0000"/>
                </a:solidFill>
              </a:rPr>
              <a:t>aiting to take your money decieve you into</a:t>
            </a:r>
          </a:p>
          <a:p>
            <a:r>
              <a:rPr lang="en-US" b="1" dirty="0" smtClean="0">
                <a:solidFill>
                  <a:srgbClr val="FF0000"/>
                </a:solidFill>
              </a:rPr>
              <a:t>m</a:t>
            </a:r>
            <a:r>
              <a:rPr lang="is-IS" b="1" dirty="0" smtClean="0">
                <a:solidFill>
                  <a:srgbClr val="FF0000"/>
                </a:solidFill>
              </a:rPr>
              <a:t>eeting them, or just </a:t>
            </a:r>
            <a:r>
              <a:rPr lang="is-IS" b="1" dirty="0" smtClean="0">
                <a:solidFill>
                  <a:srgbClr val="FF0000"/>
                </a:solidFill>
              </a:rPr>
              <a:t>want your information</a:t>
            </a:r>
          </a:p>
          <a:p>
            <a:r>
              <a:rPr lang="is-IS" b="1" dirty="0" smtClean="0">
                <a:solidFill>
                  <a:srgbClr val="FF0000"/>
                </a:solidFill>
              </a:rPr>
              <a:t>to possibly bully or threaten you</a:t>
            </a:r>
            <a:r>
              <a:rPr lang="is-I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1154590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26</a:t>
            </a:fld>
            <a:endParaRPr lang="en-US" sz="1200" dirty="0">
              <a:solidFill>
                <a:srgbClr val="632523"/>
              </a:solidFill>
            </a:endParaRPr>
          </a:p>
        </p:txBody>
      </p:sp>
      <p:sp>
        <p:nvSpPr>
          <p:cNvPr id="3" name="Title 2"/>
          <p:cNvSpPr>
            <a:spLocks noGrp="1"/>
          </p:cNvSpPr>
          <p:nvPr>
            <p:ph type="title"/>
          </p:nvPr>
        </p:nvSpPr>
        <p:spPr>
          <a:xfrm>
            <a:off x="448965" y="40672"/>
            <a:ext cx="8229600" cy="467931"/>
          </a:xfrm>
        </p:spPr>
        <p:txBody>
          <a:bodyPr>
            <a:normAutofit fontScale="90000"/>
          </a:bodyPr>
          <a:lstStyle/>
          <a:p>
            <a:r>
              <a:rPr lang="en-US" sz="3600" dirty="0" smtClean="0">
                <a:solidFill>
                  <a:srgbClr val="632523"/>
                </a:solidFill>
              </a:rPr>
              <a:t>Social Network Dangers</a:t>
            </a:r>
            <a:endParaRPr lang="en-US" sz="3600" dirty="0">
              <a:solidFill>
                <a:srgbClr val="632523"/>
              </a:solidFill>
            </a:endParaRPr>
          </a:p>
        </p:txBody>
      </p:sp>
      <p:pic>
        <p:nvPicPr>
          <p:cNvPr id="2" name="Picture 1" descr="Screen Shot 2022-06-06 at 11.12.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392"/>
            <a:ext cx="9144000" cy="5348059"/>
          </a:xfrm>
          <a:prstGeom prst="rect">
            <a:avLst/>
          </a:prstGeom>
        </p:spPr>
      </p:pic>
    </p:spTree>
    <p:extLst>
      <p:ext uri="{BB962C8B-B14F-4D97-AF65-F5344CB8AC3E}">
        <p14:creationId xmlns:p14="http://schemas.microsoft.com/office/powerpoint/2010/main" val="30006475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blue backgrou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632523"/>
                </a:solidFill>
              </a:rPr>
              <a:t>Peter J Faulks                        The Internet &amp; Social Networks                                                                                                               Slide   </a:t>
            </a:r>
            <a:fld id="{C31FF937-5251-C64D-9551-FB56165EA8F4}" type="slidenum">
              <a:rPr lang="en-US" sz="1200" smtClean="0">
                <a:solidFill>
                  <a:srgbClr val="632523"/>
                </a:solidFill>
              </a:rPr>
              <a:t>27</a:t>
            </a:fld>
            <a:endParaRPr lang="en-US" sz="1200" dirty="0">
              <a:solidFill>
                <a:srgbClr val="632523"/>
              </a:solidFill>
            </a:endParaRPr>
          </a:p>
        </p:txBody>
      </p:sp>
      <p:pic>
        <p:nvPicPr>
          <p:cNvPr id="7" name="Picture 6" descr="Screen Shot 2022-06-06 at 12.02.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368" y="1624752"/>
            <a:ext cx="2133600" cy="2806700"/>
          </a:xfrm>
          <a:prstGeom prst="rect">
            <a:avLst/>
          </a:prstGeom>
        </p:spPr>
      </p:pic>
      <p:pic>
        <p:nvPicPr>
          <p:cNvPr id="8" name="Picture 7" descr="Screen Shot 2022-06-06 at 12.02.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3396">
            <a:off x="3976898" y="3693071"/>
            <a:ext cx="2006600" cy="2832100"/>
          </a:xfrm>
          <a:prstGeom prst="rect">
            <a:avLst/>
          </a:prstGeom>
        </p:spPr>
      </p:pic>
      <p:pic>
        <p:nvPicPr>
          <p:cNvPr id="9" name="Picture 8" descr="Screen Shot 2022-06-06 at 12.02.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04382">
            <a:off x="961019" y="3846072"/>
            <a:ext cx="1938761" cy="2377928"/>
          </a:xfrm>
          <a:prstGeom prst="rect">
            <a:avLst/>
          </a:prstGeom>
        </p:spPr>
      </p:pic>
      <p:sp>
        <p:nvSpPr>
          <p:cNvPr id="10" name="TextBox 9"/>
          <p:cNvSpPr txBox="1"/>
          <p:nvPr/>
        </p:nvSpPr>
        <p:spPr>
          <a:xfrm>
            <a:off x="401974" y="1024542"/>
            <a:ext cx="6026450" cy="3046988"/>
          </a:xfrm>
          <a:prstGeom prst="rect">
            <a:avLst/>
          </a:prstGeom>
          <a:noFill/>
        </p:spPr>
        <p:txBody>
          <a:bodyPr wrap="square" rtlCol="0">
            <a:spAutoFit/>
          </a:bodyPr>
          <a:lstStyle/>
          <a:p>
            <a:r>
              <a:rPr lang="en-US" sz="3200" dirty="0" smtClean="0">
                <a:solidFill>
                  <a:srgbClr val="FF0000"/>
                </a:solidFill>
              </a:rPr>
              <a:t>Create a poster</a:t>
            </a:r>
          </a:p>
          <a:p>
            <a:r>
              <a:rPr lang="en-US" sz="3200" dirty="0" smtClean="0"/>
              <a:t>Either  </a:t>
            </a:r>
          </a:p>
          <a:p>
            <a:r>
              <a:rPr lang="en-US" sz="3200" dirty="0" smtClean="0"/>
              <a:t>Appropriate use of the Internet</a:t>
            </a:r>
          </a:p>
          <a:p>
            <a:r>
              <a:rPr lang="en-US" sz="3200" dirty="0" smtClean="0"/>
              <a:t>Or</a:t>
            </a:r>
          </a:p>
          <a:p>
            <a:r>
              <a:rPr lang="en-US" sz="3200" dirty="0" smtClean="0"/>
              <a:t>How to behave on social networks</a:t>
            </a:r>
          </a:p>
          <a:p>
            <a:endParaRPr lang="en-US" sz="3200" dirty="0" smtClean="0"/>
          </a:p>
        </p:txBody>
      </p:sp>
      <p:sp>
        <p:nvSpPr>
          <p:cNvPr id="11" name="Title 10"/>
          <p:cNvSpPr>
            <a:spLocks noGrp="1"/>
          </p:cNvSpPr>
          <p:nvPr>
            <p:ph type="title"/>
          </p:nvPr>
        </p:nvSpPr>
        <p:spPr>
          <a:xfrm>
            <a:off x="0" y="0"/>
            <a:ext cx="8229600" cy="1143000"/>
          </a:xfrm>
        </p:spPr>
        <p:txBody>
          <a:bodyPr/>
          <a:lstStyle/>
          <a:p>
            <a:r>
              <a:rPr lang="en-US" dirty="0" smtClean="0"/>
              <a:t>Create an A4  Poster</a:t>
            </a:r>
            <a:endParaRPr lang="en-US" dirty="0"/>
          </a:p>
        </p:txBody>
      </p:sp>
    </p:spTree>
    <p:extLst>
      <p:ext uri="{BB962C8B-B14F-4D97-AF65-F5344CB8AC3E}">
        <p14:creationId xmlns:p14="http://schemas.microsoft.com/office/powerpoint/2010/main" val="32727680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6" name="Title 5"/>
          <p:cNvSpPr>
            <a:spLocks noGrp="1"/>
          </p:cNvSpPr>
          <p:nvPr>
            <p:ph type="title"/>
          </p:nvPr>
        </p:nvSpPr>
        <p:spPr/>
        <p:txBody>
          <a:bodyPr/>
          <a:lstStyle/>
          <a:p>
            <a:r>
              <a:rPr lang="en-US" dirty="0" smtClean="0"/>
              <a:t>The End</a:t>
            </a:r>
            <a:endParaRPr lang="en-US" dirty="0"/>
          </a:p>
        </p:txBody>
      </p:sp>
      <p:pic>
        <p:nvPicPr>
          <p:cNvPr id="8" name="Picture 7" descr="TComputerBur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69" y="2477381"/>
            <a:ext cx="1079500" cy="1612900"/>
          </a:xfrm>
          <a:prstGeom prst="rect">
            <a:avLst/>
          </a:prstGeom>
        </p:spPr>
      </p:pic>
      <p:pic>
        <p:nvPicPr>
          <p:cNvPr id="9" name="Picture 8" descr="TComputerDes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47900"/>
            <a:ext cx="1600200" cy="1320800"/>
          </a:xfrm>
          <a:prstGeom prst="rect">
            <a:avLst/>
          </a:prstGeom>
        </p:spPr>
      </p:pic>
      <p:pic>
        <p:nvPicPr>
          <p:cNvPr id="10" name="Picture 9" descr="TComputerFlop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095" y="1516670"/>
            <a:ext cx="1612900" cy="1625600"/>
          </a:xfrm>
          <a:prstGeom prst="rect">
            <a:avLst/>
          </a:prstGeom>
        </p:spPr>
      </p:pic>
      <p:pic>
        <p:nvPicPr>
          <p:cNvPr id="11" name="Picture 10" descr="TComputerFl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684" y="776660"/>
            <a:ext cx="1612900" cy="1511300"/>
          </a:xfrm>
          <a:prstGeom prst="rect">
            <a:avLst/>
          </a:prstGeom>
        </p:spPr>
      </p:pic>
      <p:pic>
        <p:nvPicPr>
          <p:cNvPr id="12" name="Picture 11" descr="TComputerGran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429" y="1262796"/>
            <a:ext cx="1612900" cy="1574800"/>
          </a:xfrm>
          <a:prstGeom prst="rect">
            <a:avLst/>
          </a:prstGeom>
        </p:spPr>
      </p:pic>
      <p:pic>
        <p:nvPicPr>
          <p:cNvPr id="13" name="Picture 12" descr="TComputerHea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4483" y="4543100"/>
            <a:ext cx="1092200" cy="1625600"/>
          </a:xfrm>
          <a:prstGeom prst="rect">
            <a:avLst/>
          </a:prstGeom>
        </p:spPr>
      </p:pic>
      <p:pic>
        <p:nvPicPr>
          <p:cNvPr id="14" name="Picture 13" descr="TComputerMi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2295" y="3583413"/>
            <a:ext cx="1193800" cy="1574800"/>
          </a:xfrm>
          <a:prstGeom prst="rect">
            <a:avLst/>
          </a:prstGeom>
        </p:spPr>
      </p:pic>
      <p:pic>
        <p:nvPicPr>
          <p:cNvPr id="16" name="Picture 15" descr="TComputerBCabl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5402" y="3809675"/>
            <a:ext cx="1549400" cy="1511300"/>
          </a:xfrm>
          <a:prstGeom prst="rect">
            <a:avLst/>
          </a:prstGeom>
        </p:spPr>
      </p:pic>
      <p:pic>
        <p:nvPicPr>
          <p:cNvPr id="17" name="Picture 16" descr="TComputerAng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9384" y="2637568"/>
            <a:ext cx="1346200" cy="1587500"/>
          </a:xfrm>
          <a:prstGeom prst="rect">
            <a:avLst/>
          </a:prstGeom>
        </p:spPr>
      </p:pic>
      <p:pic>
        <p:nvPicPr>
          <p:cNvPr id="18" name="Picture 17" descr="TComputerWa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4483" y="1062768"/>
            <a:ext cx="1447800" cy="1574800"/>
          </a:xfrm>
          <a:prstGeom prst="rect">
            <a:avLst/>
          </a:prstGeom>
        </p:spPr>
      </p:pic>
      <p:pic>
        <p:nvPicPr>
          <p:cNvPr id="19" name="Picture 18" descr="TComputerUmbrell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5584" y="4711494"/>
            <a:ext cx="1562100" cy="1574800"/>
          </a:xfrm>
          <a:prstGeom prst="rect">
            <a:avLst/>
          </a:prstGeom>
        </p:spPr>
      </p:pic>
    </p:spTree>
    <p:extLst>
      <p:ext uri="{BB962C8B-B14F-4D97-AF65-F5344CB8AC3E}">
        <p14:creationId xmlns:p14="http://schemas.microsoft.com/office/powerpoint/2010/main" val="2389296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1.58 AM.png"/>
          <p:cNvPicPr>
            <a:picLocks noGrp="1" noChangeAspect="1"/>
          </p:cNvPicPr>
          <p:nvPr>
            <p:ph idx="1"/>
          </p:nvPr>
        </p:nvPicPr>
        <p:blipFill>
          <a:blip r:embed="rId2">
            <a:extLst>
              <a:ext uri="{28A0092B-C50C-407E-A947-70E740481C1C}">
                <a14:useLocalDpi xmlns:a14="http://schemas.microsoft.com/office/drawing/2010/main" val="0"/>
              </a:ext>
            </a:extLst>
          </a:blip>
          <a:srcRect t="1303" b="1303"/>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3</a:t>
            </a:fld>
            <a:endParaRPr lang="en-US" sz="1200" dirty="0">
              <a:solidFill>
                <a:srgbClr val="FFFFFF"/>
              </a:solidFill>
            </a:endParaRPr>
          </a:p>
        </p:txBody>
      </p:sp>
      <p:sp>
        <p:nvSpPr>
          <p:cNvPr id="7" name="TextBox 6"/>
          <p:cNvSpPr txBox="1"/>
          <p:nvPr/>
        </p:nvSpPr>
        <p:spPr>
          <a:xfrm>
            <a:off x="359161" y="0"/>
            <a:ext cx="8784839" cy="2062103"/>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srgbClr val="000000">
                      <a:alpha val="43000"/>
                    </a:srgbClr>
                  </a:outerShdw>
                </a:effectLst>
              </a:rPr>
              <a:t>Searching for something on the Internet Open a browser window and type what you are searching  for – Which browser, any will do?</a:t>
            </a:r>
          </a:p>
          <a:p>
            <a:endParaRPr lang="en-US" sz="3200" dirty="0">
              <a:solidFill>
                <a:schemeClr val="bg1"/>
              </a:solidFill>
              <a:effectLst>
                <a:outerShdw blurRad="50800" dist="38100" dir="2700000" algn="tl" rotWithShape="0">
                  <a:srgbClr val="000000">
                    <a:alpha val="43000"/>
                  </a:srgbClr>
                </a:outerShdw>
              </a:effectLst>
            </a:endParaRPr>
          </a:p>
        </p:txBody>
      </p:sp>
      <p:pic>
        <p:nvPicPr>
          <p:cNvPr id="3" name="Picture 2" descr="Screen Shot 2022-06-05 at 12.50.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7659"/>
            <a:ext cx="9144000" cy="1333354"/>
          </a:xfrm>
          <a:prstGeom prst="rect">
            <a:avLst/>
          </a:prstGeom>
        </p:spPr>
      </p:pic>
      <p:sp>
        <p:nvSpPr>
          <p:cNvPr id="13" name="TextBox 12"/>
          <p:cNvSpPr txBox="1"/>
          <p:nvPr/>
        </p:nvSpPr>
        <p:spPr>
          <a:xfrm>
            <a:off x="1751766" y="3605199"/>
            <a:ext cx="6099694" cy="369332"/>
          </a:xfrm>
          <a:prstGeom prst="rect">
            <a:avLst/>
          </a:prstGeom>
          <a:noFill/>
        </p:spPr>
        <p:txBody>
          <a:bodyPr wrap="square" rtlCol="0">
            <a:spAutoFit/>
          </a:bodyPr>
          <a:lstStyle/>
          <a:p>
            <a:r>
              <a:rPr lang="en-US" dirty="0" smtClean="0">
                <a:solidFill>
                  <a:srgbClr val="FFFFFF"/>
                </a:solidFill>
              </a:rPr>
              <a:t>Internet Explorer was one of the first browsers</a:t>
            </a:r>
            <a:endParaRPr lang="en-US" dirty="0">
              <a:solidFill>
                <a:srgbClr val="FFFFFF"/>
              </a:solidFill>
            </a:endParaRPr>
          </a:p>
        </p:txBody>
      </p:sp>
      <p:pic>
        <p:nvPicPr>
          <p:cNvPr id="16" name="Picture 15" descr="Screen Shot 2022-06-06 at 7.32.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26" y="3251951"/>
            <a:ext cx="1003468" cy="986460"/>
          </a:xfrm>
          <a:prstGeom prst="rect">
            <a:avLst/>
          </a:prstGeom>
        </p:spPr>
      </p:pic>
      <p:pic>
        <p:nvPicPr>
          <p:cNvPr id="17" name="Picture 16" descr="Screen Shot 2022-06-06 at 7.33.3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65" y="4504347"/>
            <a:ext cx="1007977" cy="968959"/>
          </a:xfrm>
          <a:prstGeom prst="rect">
            <a:avLst/>
          </a:prstGeom>
        </p:spPr>
      </p:pic>
      <p:sp>
        <p:nvSpPr>
          <p:cNvPr id="18" name="TextBox 17"/>
          <p:cNvSpPr txBox="1"/>
          <p:nvPr/>
        </p:nvSpPr>
        <p:spPr>
          <a:xfrm>
            <a:off x="1751765" y="4674182"/>
            <a:ext cx="6732661" cy="369332"/>
          </a:xfrm>
          <a:prstGeom prst="rect">
            <a:avLst/>
          </a:prstGeom>
          <a:noFill/>
        </p:spPr>
        <p:txBody>
          <a:bodyPr wrap="square" rtlCol="0">
            <a:spAutoFit/>
          </a:bodyPr>
          <a:lstStyle/>
          <a:p>
            <a:r>
              <a:rPr lang="en-US" dirty="0" smtClean="0">
                <a:solidFill>
                  <a:srgbClr val="FFFFFF"/>
                </a:solidFill>
              </a:rPr>
              <a:t>Netscape was one of the first browsers where you could create sites</a:t>
            </a:r>
            <a:endParaRPr lang="en-US" dirty="0">
              <a:solidFill>
                <a:srgbClr val="FFFFFF"/>
              </a:solidFill>
            </a:endParaRPr>
          </a:p>
        </p:txBody>
      </p:sp>
    </p:spTree>
    <p:extLst>
      <p:ext uri="{BB962C8B-B14F-4D97-AF65-F5344CB8AC3E}">
        <p14:creationId xmlns:p14="http://schemas.microsoft.com/office/powerpoint/2010/main" val="27503386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1.58 AM.png"/>
          <p:cNvPicPr>
            <a:picLocks noGrp="1" noChangeAspect="1"/>
          </p:cNvPicPr>
          <p:nvPr>
            <p:ph idx="1"/>
          </p:nvPr>
        </p:nvPicPr>
        <p:blipFill>
          <a:blip r:embed="rId2">
            <a:extLst>
              <a:ext uri="{28A0092B-C50C-407E-A947-70E740481C1C}">
                <a14:useLocalDpi xmlns:a14="http://schemas.microsoft.com/office/drawing/2010/main" val="0"/>
              </a:ext>
            </a:extLst>
          </a:blip>
          <a:srcRect t="1303" b="1303"/>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4</a:t>
            </a:fld>
            <a:endParaRPr lang="en-US" sz="1200" dirty="0">
              <a:solidFill>
                <a:srgbClr val="FFFFFF"/>
              </a:solidFill>
            </a:endParaRPr>
          </a:p>
        </p:txBody>
      </p:sp>
      <p:sp>
        <p:nvSpPr>
          <p:cNvPr id="7" name="TextBox 6"/>
          <p:cNvSpPr txBox="1"/>
          <p:nvPr/>
        </p:nvSpPr>
        <p:spPr>
          <a:xfrm>
            <a:off x="359161" y="0"/>
            <a:ext cx="8784839" cy="2062103"/>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srgbClr val="000000">
                      <a:alpha val="43000"/>
                    </a:srgbClr>
                  </a:outerShdw>
                </a:effectLst>
              </a:rPr>
              <a:t>Searching for something on the Internet Open a browser window and type what you are searching  for – Which browser, any will do?</a:t>
            </a:r>
          </a:p>
          <a:p>
            <a:endParaRPr lang="en-US" sz="3200" dirty="0">
              <a:solidFill>
                <a:schemeClr val="bg1"/>
              </a:solidFill>
              <a:effectLst>
                <a:outerShdw blurRad="50800" dist="38100" dir="2700000" algn="tl" rotWithShape="0">
                  <a:srgbClr val="000000">
                    <a:alpha val="43000"/>
                  </a:srgbClr>
                </a:outerShdw>
              </a:effectLst>
            </a:endParaRPr>
          </a:p>
        </p:txBody>
      </p:sp>
      <p:pic>
        <p:nvPicPr>
          <p:cNvPr id="3" name="Picture 2" descr="Screen Shot 2022-06-05 at 12.50.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7659"/>
            <a:ext cx="9144000" cy="1333354"/>
          </a:xfrm>
          <a:prstGeom prst="rect">
            <a:avLst/>
          </a:prstGeom>
        </p:spPr>
      </p:pic>
      <p:pic>
        <p:nvPicPr>
          <p:cNvPr id="12" name="Picture 11" descr="Screen Shot 2022-06-05 at 12.58.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816" y="3081013"/>
            <a:ext cx="4474594" cy="1841397"/>
          </a:xfrm>
          <a:prstGeom prst="rect">
            <a:avLst/>
          </a:prstGeom>
        </p:spPr>
      </p:pic>
      <p:sp>
        <p:nvSpPr>
          <p:cNvPr id="13" name="TextBox 12"/>
          <p:cNvSpPr txBox="1"/>
          <p:nvPr/>
        </p:nvSpPr>
        <p:spPr>
          <a:xfrm>
            <a:off x="133419" y="3408049"/>
            <a:ext cx="2723397" cy="369332"/>
          </a:xfrm>
          <a:prstGeom prst="rect">
            <a:avLst/>
          </a:prstGeom>
          <a:noFill/>
        </p:spPr>
        <p:txBody>
          <a:bodyPr wrap="square" rtlCol="0">
            <a:spAutoFit/>
          </a:bodyPr>
          <a:lstStyle/>
          <a:p>
            <a:pPr algn="r"/>
            <a:r>
              <a:rPr lang="en-US" dirty="0" smtClean="0">
                <a:solidFill>
                  <a:srgbClr val="FFFFFF"/>
                </a:solidFill>
              </a:rPr>
              <a:t>Just type in here</a:t>
            </a:r>
            <a:endParaRPr lang="en-US" dirty="0">
              <a:solidFill>
                <a:srgbClr val="FFFFFF"/>
              </a:solidFill>
            </a:endParaRPr>
          </a:p>
        </p:txBody>
      </p:sp>
      <p:cxnSp>
        <p:nvCxnSpPr>
          <p:cNvPr id="15" name="Straight Arrow Connector 14"/>
          <p:cNvCxnSpPr/>
          <p:nvPr/>
        </p:nvCxnSpPr>
        <p:spPr>
          <a:xfrm>
            <a:off x="2238946" y="3777381"/>
            <a:ext cx="1414072" cy="3898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4" name="Picture 13" descr="Screen Shot 2022-06-06 at 7.39.5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98" y="5484429"/>
            <a:ext cx="8724900" cy="457200"/>
          </a:xfrm>
          <a:prstGeom prst="rect">
            <a:avLst/>
          </a:prstGeom>
        </p:spPr>
      </p:pic>
      <p:sp>
        <p:nvSpPr>
          <p:cNvPr id="16" name="TextBox 15"/>
          <p:cNvSpPr txBox="1"/>
          <p:nvPr/>
        </p:nvSpPr>
        <p:spPr>
          <a:xfrm>
            <a:off x="243698" y="6162068"/>
            <a:ext cx="8724900" cy="369332"/>
          </a:xfrm>
          <a:prstGeom prst="rect">
            <a:avLst/>
          </a:prstGeom>
          <a:noFill/>
        </p:spPr>
        <p:txBody>
          <a:bodyPr wrap="square" rtlCol="0">
            <a:spAutoFit/>
          </a:bodyPr>
          <a:lstStyle/>
          <a:p>
            <a:pPr algn="ctr"/>
            <a:r>
              <a:rPr lang="en-US" dirty="0" smtClean="0">
                <a:solidFill>
                  <a:srgbClr val="FFFFFF"/>
                </a:solidFill>
              </a:rPr>
              <a:t>All                 images          News      Videos    or      Shopping  and more</a:t>
            </a:r>
            <a:endParaRPr lang="en-US" dirty="0">
              <a:solidFill>
                <a:srgbClr val="FFFFFF"/>
              </a:solidFill>
            </a:endParaRPr>
          </a:p>
        </p:txBody>
      </p:sp>
      <p:sp>
        <p:nvSpPr>
          <p:cNvPr id="17" name="TextBox 16"/>
          <p:cNvSpPr txBox="1"/>
          <p:nvPr/>
        </p:nvSpPr>
        <p:spPr>
          <a:xfrm>
            <a:off x="2335440" y="5068840"/>
            <a:ext cx="4886127" cy="369332"/>
          </a:xfrm>
          <a:prstGeom prst="rect">
            <a:avLst/>
          </a:prstGeom>
          <a:noFill/>
        </p:spPr>
        <p:txBody>
          <a:bodyPr wrap="square" rtlCol="0">
            <a:spAutoFit/>
          </a:bodyPr>
          <a:lstStyle/>
          <a:p>
            <a:r>
              <a:rPr lang="en-US" dirty="0" smtClean="0">
                <a:solidFill>
                  <a:srgbClr val="FFFFFF"/>
                </a:solidFill>
              </a:rPr>
              <a:t>A search will bring up search options  </a:t>
            </a:r>
            <a:endParaRPr lang="en-US" dirty="0"/>
          </a:p>
        </p:txBody>
      </p:sp>
      <p:cxnSp>
        <p:nvCxnSpPr>
          <p:cNvPr id="19" name="Straight Arrow Connector 18"/>
          <p:cNvCxnSpPr/>
          <p:nvPr/>
        </p:nvCxnSpPr>
        <p:spPr>
          <a:xfrm flipH="1" flipV="1">
            <a:off x="936329" y="5941630"/>
            <a:ext cx="527357" cy="40787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flipH="1" flipV="1">
            <a:off x="1732530" y="5839932"/>
            <a:ext cx="861207" cy="5095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flipH="1" flipV="1">
            <a:off x="3009216" y="5839933"/>
            <a:ext cx="643802" cy="5095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 name="Straight Arrow Connector 25"/>
          <p:cNvCxnSpPr/>
          <p:nvPr/>
        </p:nvCxnSpPr>
        <p:spPr>
          <a:xfrm flipH="1" flipV="1">
            <a:off x="3962072" y="5839932"/>
            <a:ext cx="687283" cy="5095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p:nvPr/>
        </p:nvCxnSpPr>
        <p:spPr>
          <a:xfrm flipH="1" flipV="1">
            <a:off x="5501095" y="5893741"/>
            <a:ext cx="342886" cy="45576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p:nvPr/>
        </p:nvCxnSpPr>
        <p:spPr>
          <a:xfrm flipH="1" flipV="1">
            <a:off x="6414388" y="5893741"/>
            <a:ext cx="699555" cy="40195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604002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1.58 AM.png"/>
          <p:cNvPicPr>
            <a:picLocks noGrp="1" noChangeAspect="1"/>
          </p:cNvPicPr>
          <p:nvPr>
            <p:ph idx="1"/>
          </p:nvPr>
        </p:nvPicPr>
        <p:blipFill>
          <a:blip r:embed="rId2">
            <a:extLst>
              <a:ext uri="{28A0092B-C50C-407E-A947-70E740481C1C}">
                <a14:useLocalDpi xmlns:a14="http://schemas.microsoft.com/office/drawing/2010/main" val="0"/>
              </a:ext>
            </a:extLst>
          </a:blip>
          <a:srcRect t="1303" b="1303"/>
          <a:stretch>
            <a:fillRect/>
          </a:stretch>
        </p:blipFill>
        <p:spPr>
          <a:xfrm>
            <a:off x="0" y="0"/>
            <a:ext cx="9427858" cy="7070894"/>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5</a:t>
            </a:fld>
            <a:endParaRPr lang="en-US" sz="1200" dirty="0">
              <a:solidFill>
                <a:srgbClr val="FFFFFF"/>
              </a:solidFill>
            </a:endParaRPr>
          </a:p>
        </p:txBody>
      </p:sp>
      <p:sp>
        <p:nvSpPr>
          <p:cNvPr id="7" name="TextBox 6"/>
          <p:cNvSpPr txBox="1"/>
          <p:nvPr/>
        </p:nvSpPr>
        <p:spPr>
          <a:xfrm>
            <a:off x="359161" y="0"/>
            <a:ext cx="7748883" cy="2062103"/>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srgbClr val="000000">
                      <a:alpha val="43000"/>
                    </a:srgbClr>
                  </a:outerShdw>
                </a:effectLst>
              </a:rPr>
              <a:t>Searching for something on the Internet Open a browser window and type what you are searching  for in the search box.</a:t>
            </a:r>
          </a:p>
          <a:p>
            <a:endParaRPr lang="en-US" sz="3200" dirty="0">
              <a:solidFill>
                <a:schemeClr val="bg1"/>
              </a:solidFill>
              <a:effectLst>
                <a:outerShdw blurRad="50800" dist="38100" dir="2700000" algn="tl" rotWithShape="0">
                  <a:srgbClr val="000000">
                    <a:alpha val="43000"/>
                  </a:srgbClr>
                </a:outerShdw>
              </a:effectLst>
            </a:endParaRPr>
          </a:p>
        </p:txBody>
      </p:sp>
      <p:pic>
        <p:nvPicPr>
          <p:cNvPr id="9" name="Picture 8" descr="Screen Shot 2022-06-06 at 7.45.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7711"/>
            <a:ext cx="9144000" cy="1094975"/>
          </a:xfrm>
          <a:prstGeom prst="rect">
            <a:avLst/>
          </a:prstGeom>
        </p:spPr>
      </p:pic>
      <p:sp>
        <p:nvSpPr>
          <p:cNvPr id="10" name="TextBox 9"/>
          <p:cNvSpPr txBox="1"/>
          <p:nvPr/>
        </p:nvSpPr>
        <p:spPr>
          <a:xfrm>
            <a:off x="141121" y="1898497"/>
            <a:ext cx="9002879" cy="338554"/>
          </a:xfrm>
          <a:prstGeom prst="rect">
            <a:avLst/>
          </a:prstGeom>
          <a:noFill/>
        </p:spPr>
        <p:txBody>
          <a:bodyPr wrap="square" rtlCol="0">
            <a:spAutoFit/>
          </a:bodyPr>
          <a:lstStyle/>
          <a:p>
            <a:r>
              <a:rPr lang="en-US" sz="1600" dirty="0" smtClean="0">
                <a:solidFill>
                  <a:srgbClr val="FFFFFF"/>
                </a:solidFill>
              </a:rPr>
              <a:t>You have a toolbox and a toolbar for your favourite sites, and a browser box you can also just type into</a:t>
            </a:r>
            <a:endParaRPr lang="en-US" sz="1600" dirty="0">
              <a:solidFill>
                <a:srgbClr val="FFFFFF"/>
              </a:solidFill>
            </a:endParaRPr>
          </a:p>
        </p:txBody>
      </p:sp>
      <p:sp>
        <p:nvSpPr>
          <p:cNvPr id="11" name="TextBox 10"/>
          <p:cNvSpPr txBox="1"/>
          <p:nvPr/>
        </p:nvSpPr>
        <p:spPr>
          <a:xfrm>
            <a:off x="141121" y="2373843"/>
            <a:ext cx="9002879" cy="307777"/>
          </a:xfrm>
          <a:prstGeom prst="rect">
            <a:avLst/>
          </a:prstGeom>
          <a:noFill/>
        </p:spPr>
        <p:txBody>
          <a:bodyPr wrap="square" rtlCol="0">
            <a:spAutoFit/>
          </a:bodyPr>
          <a:lstStyle/>
          <a:p>
            <a:r>
              <a:rPr lang="en-US" sz="1400" dirty="0" smtClean="0">
                <a:solidFill>
                  <a:srgbClr val="FFFFFF"/>
                </a:solidFill>
              </a:rPr>
              <a:t>Back  Forward  Reload  Home      Tabs of previous searches   Favorites saved bookmarks  Sidebar  Account  Downloads </a:t>
            </a:r>
            <a:endParaRPr lang="en-US" sz="1400" dirty="0">
              <a:solidFill>
                <a:srgbClr val="FFFFFF"/>
              </a:solidFill>
            </a:endParaRPr>
          </a:p>
        </p:txBody>
      </p:sp>
      <p:cxnSp>
        <p:nvCxnSpPr>
          <p:cNvPr id="13" name="Straight Arrow Connector 12"/>
          <p:cNvCxnSpPr/>
          <p:nvPr/>
        </p:nvCxnSpPr>
        <p:spPr>
          <a:xfrm flipH="1">
            <a:off x="141121" y="2681620"/>
            <a:ext cx="218040" cy="5266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a:off x="522562" y="2681620"/>
            <a:ext cx="346193" cy="5729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a:off x="868755" y="2681620"/>
            <a:ext cx="612938" cy="6088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H="1">
            <a:off x="1150958" y="2681620"/>
            <a:ext cx="895215" cy="6655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H="1">
            <a:off x="2500358" y="2681620"/>
            <a:ext cx="915058" cy="2223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a:off x="3633456" y="2640638"/>
            <a:ext cx="282448" cy="2633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4996330" y="2640638"/>
            <a:ext cx="1856502" cy="6138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6259738" y="2640638"/>
            <a:ext cx="1261179" cy="6498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a:off x="7629937" y="2640638"/>
            <a:ext cx="478107" cy="5675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6961852" y="2727924"/>
            <a:ext cx="883186" cy="5266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a:off x="8396287" y="2640638"/>
            <a:ext cx="451453" cy="5675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141121" y="4101239"/>
            <a:ext cx="8755654" cy="830997"/>
          </a:xfrm>
          <a:prstGeom prst="rect">
            <a:avLst/>
          </a:prstGeom>
          <a:noFill/>
        </p:spPr>
        <p:txBody>
          <a:bodyPr wrap="square" rtlCol="0">
            <a:spAutoFit/>
          </a:bodyPr>
          <a:lstStyle/>
          <a:p>
            <a:r>
              <a:rPr lang="en-US" sz="1600" dirty="0" smtClean="0">
                <a:solidFill>
                  <a:srgbClr val="FFFFFF"/>
                </a:solidFill>
              </a:rPr>
              <a:t>https = a secure site://www(search world wide web), google (company), .com (domain type) </a:t>
            </a:r>
          </a:p>
          <a:p>
            <a:r>
              <a:rPr lang="en-US" sz="1600" dirty="0" smtClean="0">
                <a:solidFill>
                  <a:srgbClr val="FFFFFF"/>
                </a:solidFill>
              </a:rPr>
              <a:t>type of company and next would be country like .au (Australia) but if no country is shown</a:t>
            </a:r>
          </a:p>
          <a:p>
            <a:r>
              <a:rPr lang="en-US" sz="1600" dirty="0" smtClean="0">
                <a:solidFill>
                  <a:srgbClr val="FFFFFF"/>
                </a:solidFill>
              </a:rPr>
              <a:t> it is an American site</a:t>
            </a:r>
            <a:endParaRPr lang="en-US" sz="1600" dirty="0">
              <a:solidFill>
                <a:srgbClr val="FFFFFF"/>
              </a:solidFill>
            </a:endParaRPr>
          </a:p>
        </p:txBody>
      </p:sp>
      <p:cxnSp>
        <p:nvCxnSpPr>
          <p:cNvPr id="36" name="Straight Arrow Connector 35"/>
          <p:cNvCxnSpPr/>
          <p:nvPr/>
        </p:nvCxnSpPr>
        <p:spPr>
          <a:xfrm flipV="1">
            <a:off x="793764" y="3393446"/>
            <a:ext cx="1514767" cy="80040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flipV="1">
            <a:off x="2308531" y="3393446"/>
            <a:ext cx="569126" cy="80040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flipV="1">
            <a:off x="3300737" y="3459594"/>
            <a:ext cx="1587790" cy="6879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flipH="1" flipV="1">
            <a:off x="3633456" y="3393446"/>
            <a:ext cx="2769838" cy="80040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5" name="TextBox 44"/>
          <p:cNvSpPr txBox="1"/>
          <p:nvPr/>
        </p:nvSpPr>
        <p:spPr>
          <a:xfrm>
            <a:off x="522562" y="5080245"/>
            <a:ext cx="8164238" cy="923330"/>
          </a:xfrm>
          <a:prstGeom prst="rect">
            <a:avLst/>
          </a:prstGeom>
          <a:noFill/>
        </p:spPr>
        <p:txBody>
          <a:bodyPr wrap="square" rtlCol="0">
            <a:spAutoFit/>
          </a:bodyPr>
          <a:lstStyle/>
          <a:p>
            <a:r>
              <a:rPr lang="en-US" dirty="0" smtClean="0">
                <a:solidFill>
                  <a:srgbClr val="FFFFFF"/>
                </a:solidFill>
              </a:rPr>
              <a:t>Why Google well </a:t>
            </a:r>
            <a:r>
              <a:rPr lang="is-IS" dirty="0" smtClean="0">
                <a:solidFill>
                  <a:srgbClr val="FFFFFF"/>
                </a:solidFill>
              </a:rPr>
              <a:t>…. </a:t>
            </a:r>
            <a:r>
              <a:rPr lang="en-US" dirty="0" smtClean="0">
                <a:solidFill>
                  <a:srgbClr val="FFFFFF"/>
                </a:solidFill>
              </a:rPr>
              <a:t>A googol is </a:t>
            </a:r>
            <a:r>
              <a:rPr lang="en-US" b="1" dirty="0" smtClean="0">
                <a:solidFill>
                  <a:srgbClr val="FFFFFF"/>
                </a:solidFill>
              </a:rPr>
              <a:t>10 to the 100th power</a:t>
            </a:r>
            <a:r>
              <a:rPr lang="en-US" dirty="0" smtClean="0">
                <a:solidFill>
                  <a:srgbClr val="FFFFFF"/>
                </a:solidFill>
              </a:rPr>
              <a:t> (which is 1 followed by 100 zeros). A googol is larger than the number of elementary particles in the universe, so they chose the name Google an appropriate name for searching  over 3 Billion sites! </a:t>
            </a:r>
            <a:endParaRPr lang="en-US" dirty="0">
              <a:solidFill>
                <a:srgbClr val="FFFFFF"/>
              </a:solidFill>
            </a:endParaRPr>
          </a:p>
        </p:txBody>
      </p:sp>
      <p:pic>
        <p:nvPicPr>
          <p:cNvPr id="46" name="Picture 45" descr="Screen Shot 2022-06-06 at 8.05.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261" y="4710994"/>
            <a:ext cx="914789" cy="369251"/>
          </a:xfrm>
          <a:prstGeom prst="rect">
            <a:avLst/>
          </a:prstGeom>
        </p:spPr>
      </p:pic>
      <p:pic>
        <p:nvPicPr>
          <p:cNvPr id="47" name="Picture 46" descr="Screen Shot 2022-06-05 at 12.53.1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408" y="3961927"/>
            <a:ext cx="1002783" cy="749067"/>
          </a:xfrm>
          <a:prstGeom prst="rect">
            <a:avLst/>
          </a:prstGeom>
        </p:spPr>
      </p:pic>
      <p:sp>
        <p:nvSpPr>
          <p:cNvPr id="48" name="TextBox 47"/>
          <p:cNvSpPr txBox="1"/>
          <p:nvPr/>
        </p:nvSpPr>
        <p:spPr>
          <a:xfrm>
            <a:off x="8108044" y="4701403"/>
            <a:ext cx="1233715" cy="461665"/>
          </a:xfrm>
          <a:prstGeom prst="rect">
            <a:avLst/>
          </a:prstGeom>
          <a:noFill/>
        </p:spPr>
        <p:txBody>
          <a:bodyPr wrap="square" rtlCol="0">
            <a:spAutoFit/>
          </a:bodyPr>
          <a:lstStyle/>
          <a:p>
            <a:pPr algn="ctr"/>
            <a:r>
              <a:rPr lang="en-US" sz="1200" dirty="0" smtClean="0">
                <a:solidFill>
                  <a:srgbClr val="FFFFFF"/>
                </a:solidFill>
              </a:rPr>
              <a:t>A more secure browser</a:t>
            </a:r>
            <a:endParaRPr lang="en-US" sz="1200" dirty="0">
              <a:solidFill>
                <a:srgbClr val="FFFFFF"/>
              </a:solidFill>
            </a:endParaRPr>
          </a:p>
        </p:txBody>
      </p:sp>
      <p:cxnSp>
        <p:nvCxnSpPr>
          <p:cNvPr id="49" name="Straight Arrow Connector 48"/>
          <p:cNvCxnSpPr/>
          <p:nvPr/>
        </p:nvCxnSpPr>
        <p:spPr>
          <a:xfrm flipV="1">
            <a:off x="8396287" y="3393446"/>
            <a:ext cx="146066" cy="7540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73599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1.58 AM.png"/>
          <p:cNvPicPr>
            <a:picLocks noGrp="1" noChangeAspect="1"/>
          </p:cNvPicPr>
          <p:nvPr>
            <p:ph idx="1"/>
          </p:nvPr>
        </p:nvPicPr>
        <p:blipFill>
          <a:blip r:embed="rId2">
            <a:extLst>
              <a:ext uri="{28A0092B-C50C-407E-A947-70E740481C1C}">
                <a14:useLocalDpi xmlns:a14="http://schemas.microsoft.com/office/drawing/2010/main" val="0"/>
              </a:ext>
            </a:extLst>
          </a:blip>
          <a:srcRect t="1303" b="1303"/>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6</a:t>
            </a:fld>
            <a:endParaRPr lang="en-US" sz="1200" dirty="0">
              <a:solidFill>
                <a:srgbClr val="FFFFFF"/>
              </a:solidFill>
            </a:endParaRPr>
          </a:p>
        </p:txBody>
      </p:sp>
      <p:sp>
        <p:nvSpPr>
          <p:cNvPr id="7" name="TextBox 6"/>
          <p:cNvSpPr txBox="1"/>
          <p:nvPr/>
        </p:nvSpPr>
        <p:spPr>
          <a:xfrm>
            <a:off x="359161" y="4573793"/>
            <a:ext cx="7748883" cy="1815882"/>
          </a:xfrm>
          <a:prstGeom prst="rect">
            <a:avLst/>
          </a:prstGeom>
          <a:noFill/>
        </p:spPr>
        <p:txBody>
          <a:bodyPr wrap="square" rtlCol="0">
            <a:spAutoFit/>
          </a:bodyPr>
          <a:lstStyle/>
          <a:p>
            <a:r>
              <a:rPr lang="en-AU" sz="1600" dirty="0" smtClean="0">
                <a:solidFill>
                  <a:schemeClr val="bg1"/>
                </a:solidFill>
                <a:effectLst/>
              </a:rPr>
              <a:t>Tim Berners-Lee</a:t>
            </a:r>
          </a:p>
          <a:p>
            <a:r>
              <a:rPr lang="en-AU" sz="1600" dirty="0" smtClean="0">
                <a:solidFill>
                  <a:schemeClr val="bg1"/>
                </a:solidFill>
                <a:effectLst/>
              </a:rPr>
              <a:t>Development of HTTP was initiated by </a:t>
            </a:r>
            <a:r>
              <a:rPr lang="en-AU" sz="1600" b="1" dirty="0" smtClean="0">
                <a:solidFill>
                  <a:schemeClr val="bg1"/>
                </a:solidFill>
                <a:effectLst/>
              </a:rPr>
              <a:t>Tim Berners-Lee</a:t>
            </a:r>
            <a:r>
              <a:rPr lang="en-AU" sz="1600" dirty="0" smtClean="0">
                <a:solidFill>
                  <a:schemeClr val="bg1"/>
                </a:solidFill>
                <a:effectLst/>
              </a:rPr>
              <a:t> at CERN </a:t>
            </a:r>
          </a:p>
          <a:p>
            <a:r>
              <a:rPr lang="en-AU" sz="1600" dirty="0" smtClean="0">
                <a:solidFill>
                  <a:schemeClr val="bg1"/>
                </a:solidFill>
                <a:effectLst/>
              </a:rPr>
              <a:t>in 1989 and summarized in a simple document describing the </a:t>
            </a:r>
          </a:p>
          <a:p>
            <a:r>
              <a:rPr lang="en-AU" sz="1600" dirty="0" smtClean="0">
                <a:solidFill>
                  <a:schemeClr val="bg1"/>
                </a:solidFill>
                <a:effectLst/>
              </a:rPr>
              <a:t>behaviour of a client and a server using the first HTTP protocol </a:t>
            </a:r>
          </a:p>
          <a:p>
            <a:r>
              <a:rPr lang="en-AU" sz="1600" dirty="0" smtClean="0">
                <a:solidFill>
                  <a:schemeClr val="bg1"/>
                </a:solidFill>
                <a:effectLst/>
              </a:rPr>
              <a:t>version that was named 0.9.</a:t>
            </a:r>
          </a:p>
          <a:p>
            <a:endParaRPr lang="en-US" sz="3200" dirty="0">
              <a:solidFill>
                <a:schemeClr val="bg1"/>
              </a:solidFill>
              <a:effectLst>
                <a:outerShdw blurRad="50800" dist="38100" dir="2700000" algn="tl" rotWithShape="0">
                  <a:srgbClr val="000000">
                    <a:alpha val="43000"/>
                  </a:srgbClr>
                </a:outerShdw>
              </a:effectLst>
            </a:endParaRPr>
          </a:p>
        </p:txBody>
      </p:sp>
      <p:pic>
        <p:nvPicPr>
          <p:cNvPr id="8" name="Picture 7" descr="Screen Shot 2022-06-04 at 4.11.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376" y="4420611"/>
            <a:ext cx="1794540" cy="1438524"/>
          </a:xfrm>
          <a:prstGeom prst="rect">
            <a:avLst/>
          </a:prstGeom>
        </p:spPr>
      </p:pic>
      <p:pic>
        <p:nvPicPr>
          <p:cNvPr id="9" name="Picture 8" descr="Screen Shot 2022-06-04 at 4.08.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61" y="1082943"/>
            <a:ext cx="3850062" cy="2901395"/>
          </a:xfrm>
          <a:prstGeom prst="rect">
            <a:avLst/>
          </a:prstGeom>
        </p:spPr>
      </p:pic>
      <p:sp>
        <p:nvSpPr>
          <p:cNvPr id="3" name="TextBox 2"/>
          <p:cNvSpPr txBox="1"/>
          <p:nvPr/>
        </p:nvSpPr>
        <p:spPr>
          <a:xfrm>
            <a:off x="4498681" y="845017"/>
            <a:ext cx="4111235" cy="3416320"/>
          </a:xfrm>
          <a:prstGeom prst="rect">
            <a:avLst/>
          </a:prstGeom>
          <a:noFill/>
        </p:spPr>
        <p:txBody>
          <a:bodyPr wrap="square" rtlCol="0">
            <a:spAutoFit/>
          </a:bodyPr>
          <a:lstStyle/>
          <a:p>
            <a:r>
              <a:rPr lang="en-US" dirty="0" smtClean="0">
                <a:solidFill>
                  <a:srgbClr val="FFFFFF"/>
                </a:solidFill>
                <a:effectLst>
                  <a:outerShdw blurRad="50800" dist="38100" dir="2700000" algn="tl" rotWithShape="0">
                    <a:srgbClr val="000000">
                      <a:alpha val="43000"/>
                    </a:srgbClr>
                  </a:outerShdw>
                </a:effectLst>
              </a:rPr>
              <a:t>Initially not many people used the internet but when personal computers came out late 1970’s and early 1980’s a demand to share information was needed. </a:t>
            </a:r>
          </a:p>
          <a:p>
            <a:endParaRPr lang="en-US" dirty="0" smtClean="0">
              <a:solidFill>
                <a:srgbClr val="FFFFFF"/>
              </a:solidFill>
              <a:effectLst>
                <a:outerShdw blurRad="50800" dist="38100" dir="2700000" algn="tl" rotWithShape="0">
                  <a:srgbClr val="000000">
                    <a:alpha val="43000"/>
                  </a:srgbClr>
                </a:outerShdw>
              </a:effectLst>
            </a:endParaRPr>
          </a:p>
          <a:p>
            <a:r>
              <a:rPr lang="en-US" dirty="0" smtClean="0">
                <a:solidFill>
                  <a:srgbClr val="FFFFFF"/>
                </a:solidFill>
                <a:effectLst>
                  <a:outerShdw blurRad="50800" dist="38100" dir="2700000" algn="tl" rotWithShape="0">
                    <a:srgbClr val="000000">
                      <a:alpha val="43000"/>
                    </a:srgbClr>
                  </a:outerShdw>
                </a:effectLst>
              </a:rPr>
              <a:t>So when a language for working the internet (HTTP HyperText Transfer Protocol) was created everything changed rapidly.</a:t>
            </a:r>
          </a:p>
          <a:p>
            <a:endParaRPr lang="en-US" dirty="0" smtClean="0">
              <a:solidFill>
                <a:srgbClr val="FFFFFF"/>
              </a:solidFill>
              <a:effectLst>
                <a:outerShdw blurRad="50800" dist="38100" dir="2700000" algn="tl" rotWithShape="0">
                  <a:srgbClr val="000000">
                    <a:alpha val="43000"/>
                  </a:srgbClr>
                </a:outerShdw>
              </a:effectLst>
            </a:endParaRPr>
          </a:p>
          <a:p>
            <a:endParaRPr lang="en-US" dirty="0">
              <a:solidFill>
                <a:srgbClr val="FFFFFF"/>
              </a:solidFill>
            </a:endParaRPr>
          </a:p>
        </p:txBody>
      </p:sp>
      <p:sp>
        <p:nvSpPr>
          <p:cNvPr id="10" name="TextBox 9"/>
          <p:cNvSpPr txBox="1"/>
          <p:nvPr/>
        </p:nvSpPr>
        <p:spPr>
          <a:xfrm>
            <a:off x="359161" y="102448"/>
            <a:ext cx="7377824" cy="923330"/>
          </a:xfrm>
          <a:prstGeom prst="rect">
            <a:avLst/>
          </a:prstGeom>
          <a:noFill/>
        </p:spPr>
        <p:txBody>
          <a:bodyPr wrap="square" rtlCol="0">
            <a:spAutoFit/>
          </a:bodyPr>
          <a:lstStyle/>
          <a:p>
            <a:r>
              <a:rPr lang="en-US" sz="3600" dirty="0" smtClean="0">
                <a:solidFill>
                  <a:srgbClr val="FFFFFF"/>
                </a:solidFill>
                <a:effectLst>
                  <a:outerShdw blurRad="50800" dist="38100" dir="2700000" algn="tl" rotWithShape="0">
                    <a:srgbClr val="000000">
                      <a:alpha val="43000"/>
                    </a:srgbClr>
                  </a:outerShdw>
                </a:effectLst>
              </a:rPr>
              <a:t>The</a:t>
            </a:r>
            <a:r>
              <a:rPr lang="en-US" sz="3200" dirty="0" smtClean="0">
                <a:solidFill>
                  <a:srgbClr val="FFFFFF"/>
                </a:solidFill>
                <a:effectLst>
                  <a:outerShdw blurRad="50800" dist="38100" dir="2700000" algn="tl" rotWithShape="0">
                    <a:srgbClr val="000000">
                      <a:alpha val="43000"/>
                    </a:srgbClr>
                  </a:outerShdw>
                </a:effectLst>
              </a:rPr>
              <a:t> language of the Internet </a:t>
            </a:r>
          </a:p>
          <a:p>
            <a:endParaRPr lang="en-US" dirty="0"/>
          </a:p>
        </p:txBody>
      </p:sp>
    </p:spTree>
    <p:extLst>
      <p:ext uri="{BB962C8B-B14F-4D97-AF65-F5344CB8AC3E}">
        <p14:creationId xmlns:p14="http://schemas.microsoft.com/office/powerpoint/2010/main" val="2736894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1.58 AM.png"/>
          <p:cNvPicPr>
            <a:picLocks noGrp="1" noChangeAspect="1"/>
          </p:cNvPicPr>
          <p:nvPr>
            <p:ph idx="1"/>
          </p:nvPr>
        </p:nvPicPr>
        <p:blipFill>
          <a:blip r:embed="rId2">
            <a:extLst>
              <a:ext uri="{28A0092B-C50C-407E-A947-70E740481C1C}">
                <a14:useLocalDpi xmlns:a14="http://schemas.microsoft.com/office/drawing/2010/main" val="0"/>
              </a:ext>
            </a:extLst>
          </a:blip>
          <a:srcRect t="1303" b="1303"/>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7</a:t>
            </a:fld>
            <a:endParaRPr lang="en-US" sz="1200" dirty="0">
              <a:solidFill>
                <a:srgbClr val="FFFFFF"/>
              </a:solidFill>
            </a:endParaRPr>
          </a:p>
        </p:txBody>
      </p:sp>
      <p:pic>
        <p:nvPicPr>
          <p:cNvPr id="6" name="Picture 5" descr="Internet-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3093"/>
            <a:ext cx="9144000" cy="5157908"/>
          </a:xfrm>
          <a:prstGeom prst="rect">
            <a:avLst/>
          </a:prstGeom>
        </p:spPr>
      </p:pic>
      <p:sp>
        <p:nvSpPr>
          <p:cNvPr id="7" name="TextBox 6"/>
          <p:cNvSpPr txBox="1"/>
          <p:nvPr/>
        </p:nvSpPr>
        <p:spPr>
          <a:xfrm>
            <a:off x="359161" y="0"/>
            <a:ext cx="7748883" cy="2062103"/>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srgbClr val="000000">
                      <a:alpha val="43000"/>
                    </a:srgbClr>
                  </a:outerShdw>
                </a:effectLst>
              </a:rPr>
              <a:t>Searching for something on the Internet Open a browser window and type what you are searching  for in the search box.</a:t>
            </a:r>
          </a:p>
          <a:p>
            <a:endParaRPr lang="en-US" sz="3200" dirty="0">
              <a:solidFill>
                <a:schemeClr val="bg1"/>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6323340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reen Shot 2022-06-05 at 10.12.48 AM.png"/>
          <p:cNvPicPr>
            <a:picLocks noChangeAspect="1"/>
          </p:cNvPicPr>
          <p:nvPr/>
        </p:nvPicPr>
        <p:blipFill>
          <a:blip r:embed="rId2">
            <a:extLst>
              <a:ext uri="{28A0092B-C50C-407E-A947-70E740481C1C}">
                <a14:useLocalDpi xmlns:a14="http://schemas.microsoft.com/office/drawing/2010/main" val="0"/>
              </a:ext>
            </a:extLst>
          </a:blip>
          <a:srcRect t="1038" b="1038"/>
          <a:stretch>
            <a:fillRect/>
          </a:stretch>
        </p:blipFill>
        <p:spPr>
          <a:xfrm>
            <a:off x="0" y="17547"/>
            <a:ext cx="9144000" cy="7057685"/>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Screen Shot 2022-06-05 at 10.12.48 AM.png"/>
          <p:cNvPicPr>
            <a:picLocks noGrp="1" noChangeAspect="1"/>
          </p:cNvPicPr>
          <p:nvPr>
            <p:ph idx="1"/>
          </p:nvPr>
        </p:nvPicPr>
        <p:blipFill>
          <a:blip r:embed="rId2">
            <a:extLst>
              <a:ext uri="{28A0092B-C50C-407E-A947-70E740481C1C}">
                <a14:useLocalDpi xmlns:a14="http://schemas.microsoft.com/office/drawing/2010/main" val="0"/>
              </a:ext>
            </a:extLst>
          </a:blip>
          <a:srcRect t="1038" b="1038"/>
          <a:stretch>
            <a:fillRect/>
          </a:stretch>
        </p:blipFill>
        <p:spPr>
          <a:xfrm>
            <a:off x="0" y="0"/>
            <a:ext cx="9144000" cy="7057684"/>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8</a:t>
            </a:fld>
            <a:endParaRPr lang="en-US" sz="1200" dirty="0">
              <a:solidFill>
                <a:srgbClr val="FFFFFF"/>
              </a:solidFill>
            </a:endParaRPr>
          </a:p>
        </p:txBody>
      </p:sp>
      <p:sp>
        <p:nvSpPr>
          <p:cNvPr id="6" name="TextBox 5"/>
          <p:cNvSpPr txBox="1"/>
          <p:nvPr/>
        </p:nvSpPr>
        <p:spPr>
          <a:xfrm>
            <a:off x="243698" y="267067"/>
            <a:ext cx="8237835" cy="369332"/>
          </a:xfrm>
          <a:prstGeom prst="rect">
            <a:avLst/>
          </a:prstGeom>
          <a:noFill/>
        </p:spPr>
        <p:txBody>
          <a:bodyPr wrap="square" rtlCol="0">
            <a:spAutoFit/>
          </a:bodyPr>
          <a:lstStyle/>
          <a:p>
            <a:r>
              <a:rPr lang="en-US" dirty="0" smtClean="0">
                <a:solidFill>
                  <a:srgbClr val="FFFFFF"/>
                </a:solidFill>
              </a:rPr>
              <a:t>Then the world wide web goes searching at 164,000 </a:t>
            </a:r>
            <a:r>
              <a:rPr lang="en-US" dirty="0" err="1" smtClean="0">
                <a:solidFill>
                  <a:srgbClr val="FFFFFF"/>
                </a:solidFill>
              </a:rPr>
              <a:t>mbs</a:t>
            </a:r>
            <a:r>
              <a:rPr lang="en-US" dirty="0" smtClean="0">
                <a:solidFill>
                  <a:srgbClr val="FFFFFF"/>
                </a:solidFill>
              </a:rPr>
              <a:t> per second</a:t>
            </a:r>
            <a:endParaRPr lang="en-US" dirty="0">
              <a:solidFill>
                <a:srgbClr val="FFFFFF"/>
              </a:solidFill>
            </a:endParaRPr>
          </a:p>
        </p:txBody>
      </p:sp>
      <p:sp>
        <p:nvSpPr>
          <p:cNvPr id="7" name="TextBox 6"/>
          <p:cNvSpPr txBox="1"/>
          <p:nvPr/>
        </p:nvSpPr>
        <p:spPr>
          <a:xfrm>
            <a:off x="303448" y="817473"/>
            <a:ext cx="8544292" cy="1200329"/>
          </a:xfrm>
          <a:prstGeom prst="rect">
            <a:avLst/>
          </a:prstGeom>
          <a:noFill/>
        </p:spPr>
        <p:txBody>
          <a:bodyPr wrap="square" rtlCol="0">
            <a:spAutoFit/>
          </a:bodyPr>
          <a:lstStyle/>
          <a:p>
            <a:r>
              <a:rPr lang="en-US" dirty="0" smtClean="0">
                <a:solidFill>
                  <a:srgbClr val="FFFFFF"/>
                </a:solidFill>
                <a:effectLst>
                  <a:outerShdw blurRad="330200" dist="63500" dir="2700000" algn="tl" rotWithShape="0">
                    <a:srgbClr val="000000">
                      <a:alpha val="43000"/>
                    </a:srgbClr>
                  </a:outerShdw>
                </a:effectLst>
              </a:rPr>
              <a:t>Search engines work by crawling hundreds of billions of pages using their own web crawlers. These web crawlers are commonly referred to as </a:t>
            </a:r>
            <a:r>
              <a:rPr lang="en-US" b="1" dirty="0" smtClean="0">
                <a:solidFill>
                  <a:srgbClr val="FFFFFF"/>
                </a:solidFill>
                <a:effectLst>
                  <a:outerShdw blurRad="330200" dist="63500" dir="2700000" algn="tl" rotWithShape="0">
                    <a:srgbClr val="000000">
                      <a:alpha val="43000"/>
                    </a:srgbClr>
                  </a:outerShdw>
                </a:effectLst>
              </a:rPr>
              <a:t>search engine bots</a:t>
            </a:r>
            <a:r>
              <a:rPr lang="en-US" dirty="0" smtClean="0">
                <a:solidFill>
                  <a:srgbClr val="FFFFFF"/>
                </a:solidFill>
                <a:effectLst>
                  <a:outerShdw blurRad="330200" dist="63500" dir="2700000" algn="tl" rotWithShape="0">
                    <a:srgbClr val="000000">
                      <a:alpha val="43000"/>
                    </a:srgbClr>
                  </a:outerShdw>
                </a:effectLst>
              </a:rPr>
              <a:t> or </a:t>
            </a:r>
            <a:r>
              <a:rPr lang="en-US" b="1" dirty="0" smtClean="0">
                <a:solidFill>
                  <a:srgbClr val="FFFFFF"/>
                </a:solidFill>
                <a:effectLst>
                  <a:outerShdw blurRad="330200" dist="63500" dir="2700000" algn="tl" rotWithShape="0">
                    <a:srgbClr val="000000">
                      <a:alpha val="43000"/>
                    </a:srgbClr>
                  </a:outerShdw>
                </a:effectLst>
              </a:rPr>
              <a:t>spiders</a:t>
            </a:r>
            <a:r>
              <a:rPr lang="en-US" dirty="0" smtClean="0">
                <a:solidFill>
                  <a:srgbClr val="FFFFFF"/>
                </a:solidFill>
                <a:effectLst>
                  <a:outerShdw blurRad="330200" dist="63500" dir="2700000" algn="tl" rotWithShape="0">
                    <a:srgbClr val="000000">
                      <a:alpha val="43000"/>
                    </a:srgbClr>
                  </a:outerShdw>
                </a:effectLst>
              </a:rPr>
              <a:t>. A search engine navigates the web by downloading web pages and following links on these pages to discover new pages that have been made available.</a:t>
            </a:r>
            <a:endParaRPr lang="en-US" dirty="0">
              <a:solidFill>
                <a:srgbClr val="FFFFFF"/>
              </a:solidFill>
              <a:effectLst>
                <a:outerShdw blurRad="330200" dist="63500" dir="2700000" algn="tl" rotWithShape="0">
                  <a:srgbClr val="000000">
                    <a:alpha val="43000"/>
                  </a:srgbClr>
                </a:outerShdw>
              </a:effectLst>
            </a:endParaRPr>
          </a:p>
        </p:txBody>
      </p:sp>
      <p:sp>
        <p:nvSpPr>
          <p:cNvPr id="9" name="TextBox 8"/>
          <p:cNvSpPr txBox="1"/>
          <p:nvPr/>
        </p:nvSpPr>
        <p:spPr>
          <a:xfrm>
            <a:off x="243698" y="6144460"/>
            <a:ext cx="8544291" cy="307777"/>
          </a:xfrm>
          <a:prstGeom prst="rect">
            <a:avLst/>
          </a:prstGeom>
          <a:noFill/>
        </p:spPr>
        <p:txBody>
          <a:bodyPr wrap="square" rtlCol="0">
            <a:spAutoFit/>
          </a:bodyPr>
          <a:lstStyle/>
          <a:p>
            <a:r>
              <a:rPr lang="en-US" sz="1400" dirty="0" smtClean="0"/>
              <a:t>https://</a:t>
            </a:r>
            <a:r>
              <a:rPr lang="en-US" sz="1400" dirty="0" err="1" smtClean="0"/>
              <a:t>www.deepcrawl.com</a:t>
            </a:r>
            <a:r>
              <a:rPr lang="en-US" sz="1400" dirty="0" smtClean="0"/>
              <a:t>/knowledge/technical-</a:t>
            </a:r>
            <a:r>
              <a:rPr lang="en-US" sz="1400" dirty="0" err="1" smtClean="0"/>
              <a:t>seo</a:t>
            </a:r>
            <a:r>
              <a:rPr lang="en-US" sz="1400" dirty="0" smtClean="0"/>
              <a:t>-library/how-do-search-engines-work/</a:t>
            </a:r>
            <a:endParaRPr lang="en-US" sz="1400" dirty="0"/>
          </a:p>
        </p:txBody>
      </p:sp>
      <p:sp>
        <p:nvSpPr>
          <p:cNvPr id="10" name="TextBox 9"/>
          <p:cNvSpPr txBox="1"/>
          <p:nvPr/>
        </p:nvSpPr>
        <p:spPr>
          <a:xfrm>
            <a:off x="303448" y="4861692"/>
            <a:ext cx="8840552" cy="1077218"/>
          </a:xfrm>
          <a:prstGeom prst="rect">
            <a:avLst/>
          </a:prstGeom>
          <a:noFill/>
        </p:spPr>
        <p:txBody>
          <a:bodyPr wrap="square" rtlCol="0">
            <a:spAutoFit/>
          </a:bodyPr>
          <a:lstStyle/>
          <a:p>
            <a:r>
              <a:rPr lang="en-US" sz="3200" i="1" dirty="0" smtClean="0">
                <a:solidFill>
                  <a:srgbClr val="FFFFFF"/>
                </a:solidFill>
              </a:rPr>
              <a:t>Average search is fast, returning approx 3.44 million results in 0.28 seconds. – Impressive hey!</a:t>
            </a:r>
            <a:endParaRPr lang="en-US" sz="3200" dirty="0">
              <a:solidFill>
                <a:srgbClr val="FFFFFF"/>
              </a:solidFill>
            </a:endParaRPr>
          </a:p>
        </p:txBody>
      </p:sp>
    </p:spTree>
    <p:extLst>
      <p:ext uri="{BB962C8B-B14F-4D97-AF65-F5344CB8AC3E}">
        <p14:creationId xmlns:p14="http://schemas.microsoft.com/office/powerpoint/2010/main" val="2185503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par>
                          <p:cTn id="11" fill="hold">
                            <p:stCondLst>
                              <p:cond delay="3000"/>
                            </p:stCondLst>
                            <p:childTnLst>
                              <p:par>
                                <p:cTn id="12" presetID="45"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2-06-05 at 10.12.13 AM.png"/>
          <p:cNvPicPr>
            <a:picLocks noGrp="1" noChangeAspect="1"/>
          </p:cNvPicPr>
          <p:nvPr>
            <p:ph idx="1"/>
          </p:nvPr>
        </p:nvPicPr>
        <p:blipFill>
          <a:blip r:embed="rId2">
            <a:extLst>
              <a:ext uri="{28A0092B-C50C-407E-A947-70E740481C1C}">
                <a14:useLocalDpi xmlns:a14="http://schemas.microsoft.com/office/drawing/2010/main" val="0"/>
              </a:ext>
            </a:extLst>
          </a:blip>
          <a:srcRect t="1182" b="1182"/>
          <a:stretch>
            <a:fillRect/>
          </a:stretch>
        </p:blipFill>
        <p:spPr>
          <a:xfrm>
            <a:off x="0" y="0"/>
            <a:ext cx="9144000" cy="6858000"/>
          </a:xfrm>
        </p:spPr>
      </p:pic>
      <p:sp>
        <p:nvSpPr>
          <p:cNvPr id="5" name="TextBox 4"/>
          <p:cNvSpPr txBox="1"/>
          <p:nvPr/>
        </p:nvSpPr>
        <p:spPr>
          <a:xfrm>
            <a:off x="448965" y="6581001"/>
            <a:ext cx="8398775" cy="276999"/>
          </a:xfrm>
          <a:prstGeom prst="rect">
            <a:avLst/>
          </a:prstGeom>
          <a:noFill/>
        </p:spPr>
        <p:txBody>
          <a:bodyPr wrap="square" rtlCol="0">
            <a:spAutoFit/>
          </a:bodyPr>
          <a:lstStyle/>
          <a:p>
            <a:r>
              <a:rPr lang="en-US" sz="1200" dirty="0" smtClean="0">
                <a:solidFill>
                  <a:srgbClr val="FFFF00"/>
                </a:solidFill>
              </a:rPr>
              <a:t>Peter J Faulks                        The Internet &amp; Social Networks                                                                                                               </a:t>
            </a:r>
            <a:r>
              <a:rPr lang="en-US" sz="1200" dirty="0" smtClean="0">
                <a:solidFill>
                  <a:srgbClr val="FFFFFF"/>
                </a:solidFill>
              </a:rPr>
              <a:t>Slide   </a:t>
            </a:r>
            <a:fld id="{C31FF937-5251-C64D-9551-FB56165EA8F4}" type="slidenum">
              <a:rPr lang="en-US" sz="1200" smtClean="0">
                <a:solidFill>
                  <a:srgbClr val="FFFFFF"/>
                </a:solidFill>
              </a:rPr>
              <a:t>9</a:t>
            </a:fld>
            <a:endParaRPr lang="en-US" sz="1200" dirty="0">
              <a:solidFill>
                <a:srgbClr val="FFFFFF"/>
              </a:solidFill>
            </a:endParaRPr>
          </a:p>
        </p:txBody>
      </p:sp>
      <p:pic>
        <p:nvPicPr>
          <p:cNvPr id="6" name="Picture 5" descr="Password incorr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172" y="3413764"/>
            <a:ext cx="2940568" cy="3167237"/>
          </a:xfrm>
          <a:prstGeom prst="rect">
            <a:avLst/>
          </a:prstGeom>
        </p:spPr>
      </p:pic>
      <p:sp>
        <p:nvSpPr>
          <p:cNvPr id="7" name="TextBox 6"/>
          <p:cNvSpPr txBox="1"/>
          <p:nvPr/>
        </p:nvSpPr>
        <p:spPr>
          <a:xfrm>
            <a:off x="238915" y="13028"/>
            <a:ext cx="7612738" cy="523220"/>
          </a:xfrm>
          <a:prstGeom prst="rect">
            <a:avLst/>
          </a:prstGeom>
          <a:noFill/>
        </p:spPr>
        <p:txBody>
          <a:bodyPr wrap="square" rtlCol="0">
            <a:spAutoFit/>
          </a:bodyPr>
          <a:lstStyle/>
          <a:p>
            <a:r>
              <a:rPr lang="en-US" sz="2800" dirty="0" smtClean="0">
                <a:solidFill>
                  <a:srgbClr val="FFFFFF"/>
                </a:solidFill>
              </a:rPr>
              <a:t>So how do we get a site put up on the internet?</a:t>
            </a:r>
            <a:endParaRPr lang="en-US" sz="2800" dirty="0">
              <a:solidFill>
                <a:srgbClr val="FFFFFF"/>
              </a:solidFill>
            </a:endParaRPr>
          </a:p>
        </p:txBody>
      </p:sp>
      <p:sp>
        <p:nvSpPr>
          <p:cNvPr id="8" name="TextBox 7"/>
          <p:cNvSpPr txBox="1"/>
          <p:nvPr/>
        </p:nvSpPr>
        <p:spPr>
          <a:xfrm>
            <a:off x="377038" y="807018"/>
            <a:ext cx="7613523" cy="2308324"/>
          </a:xfrm>
          <a:prstGeom prst="rect">
            <a:avLst/>
          </a:prstGeom>
          <a:noFill/>
        </p:spPr>
        <p:txBody>
          <a:bodyPr wrap="square" rtlCol="0">
            <a:spAutoFit/>
          </a:bodyPr>
          <a:lstStyle/>
          <a:p>
            <a:pPr marL="342900" indent="-342900">
              <a:buAutoNum type="arabicPeriod"/>
            </a:pPr>
            <a:r>
              <a:rPr lang="en-US" dirty="0" smtClean="0">
                <a:solidFill>
                  <a:srgbClr val="FFFFFF"/>
                </a:solidFill>
              </a:rPr>
              <a:t>We need to purchase a domain name</a:t>
            </a:r>
          </a:p>
          <a:p>
            <a:pPr marL="342900" indent="-342900">
              <a:buAutoNum type="arabicPeriod"/>
            </a:pPr>
            <a:r>
              <a:rPr lang="en-US" dirty="0" smtClean="0">
                <a:solidFill>
                  <a:srgbClr val="FFFFFF"/>
                </a:solidFill>
              </a:rPr>
              <a:t>We need to find an Internet Service Provider (ISP)</a:t>
            </a:r>
          </a:p>
          <a:p>
            <a:pPr marL="342900" indent="-342900">
              <a:buAutoNum type="arabicPeriod"/>
            </a:pPr>
            <a:r>
              <a:rPr lang="en-US" dirty="0" smtClean="0">
                <a:solidFill>
                  <a:srgbClr val="FFFFFF"/>
                </a:solidFill>
              </a:rPr>
              <a:t>We use an authoring application like (Dreamweaver) to create our page, this app comes with code, code and design and just design so you can see your page when the code is being written.</a:t>
            </a:r>
          </a:p>
          <a:p>
            <a:pPr marL="342900" indent="-342900">
              <a:buAutoNum type="arabicPeriod"/>
            </a:pPr>
            <a:r>
              <a:rPr lang="en-US" dirty="0" smtClean="0">
                <a:solidFill>
                  <a:srgbClr val="FFFFFF"/>
                </a:solidFill>
              </a:rPr>
              <a:t>Then we  need a Transfer Protocol Application (FTP) to send or files to a folder where our site lives.</a:t>
            </a:r>
          </a:p>
          <a:p>
            <a:pPr marL="342900" indent="-342900">
              <a:buAutoNum type="arabicPeriod"/>
            </a:pPr>
            <a:r>
              <a:rPr lang="en-US" dirty="0" smtClean="0">
                <a:solidFill>
                  <a:srgbClr val="FFFFFF"/>
                </a:solidFill>
              </a:rPr>
              <a:t>We then upload our site to the internet browsers.</a:t>
            </a:r>
            <a:endParaRPr lang="en-US" dirty="0">
              <a:solidFill>
                <a:srgbClr val="FFFFFF"/>
              </a:solidFill>
            </a:endParaRPr>
          </a:p>
        </p:txBody>
      </p:sp>
      <p:sp>
        <p:nvSpPr>
          <p:cNvPr id="9" name="TextBox 8"/>
          <p:cNvSpPr txBox="1"/>
          <p:nvPr/>
        </p:nvSpPr>
        <p:spPr>
          <a:xfrm>
            <a:off x="586133" y="4007276"/>
            <a:ext cx="4531072" cy="1477328"/>
          </a:xfrm>
          <a:prstGeom prst="rect">
            <a:avLst/>
          </a:prstGeom>
          <a:noFill/>
        </p:spPr>
        <p:txBody>
          <a:bodyPr wrap="square" rtlCol="0">
            <a:spAutoFit/>
          </a:bodyPr>
          <a:lstStyle/>
          <a:p>
            <a:r>
              <a:rPr lang="en-US" dirty="0" smtClean="0">
                <a:solidFill>
                  <a:srgbClr val="FFFFFF"/>
                </a:solidFill>
              </a:rPr>
              <a:t>Your site will have a unique </a:t>
            </a:r>
            <a:r>
              <a:rPr lang="en-US" dirty="0" err="1" smtClean="0">
                <a:solidFill>
                  <a:srgbClr val="FFFFFF"/>
                </a:solidFill>
              </a:rPr>
              <a:t>i.p</a:t>
            </a:r>
            <a:r>
              <a:rPr lang="en-US" dirty="0" smtClean="0">
                <a:solidFill>
                  <a:srgbClr val="FFFFFF"/>
                </a:solidFill>
              </a:rPr>
              <a:t>. (Internet Protocol),  which is the set of rules governing the format of data sent via the internet or local network address like </a:t>
            </a:r>
            <a:r>
              <a:rPr lang="cs-CZ" b="1" i="0" dirty="0" smtClean="0">
                <a:solidFill>
                  <a:srgbClr val="FFFFFF"/>
                </a:solidFill>
                <a:effectLst/>
              </a:rPr>
              <a:t>208.67.222.222</a:t>
            </a:r>
            <a:r>
              <a:rPr lang="en-US" dirty="0" smtClean="0">
                <a:solidFill>
                  <a:srgbClr val="FFFFFF"/>
                </a:solidFill>
              </a:rPr>
              <a:t> and a password just for you to upload to your site.  </a:t>
            </a:r>
            <a:endParaRPr lang="en-US" dirty="0">
              <a:solidFill>
                <a:srgbClr val="FFFFFF"/>
              </a:solidFill>
            </a:endParaRPr>
          </a:p>
        </p:txBody>
      </p:sp>
    </p:spTree>
    <p:extLst>
      <p:ext uri="{BB962C8B-B14F-4D97-AF65-F5344CB8AC3E}">
        <p14:creationId xmlns:p14="http://schemas.microsoft.com/office/powerpoint/2010/main" val="37413890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TotalTime>
  <Words>2416</Words>
  <Application>Microsoft Macintosh PowerPoint</Application>
  <PresentationFormat>On-screen Show (4:3)</PresentationFormat>
  <Paragraphs>211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Networks </vt:lpstr>
      <vt:lpstr>Social Networks </vt:lpstr>
      <vt:lpstr>Advantages of Social Networks</vt:lpstr>
      <vt:lpstr>Social Networks 2007 on</vt:lpstr>
      <vt:lpstr>Social Networks Smartphones</vt:lpstr>
      <vt:lpstr>Social Network Dangers</vt:lpstr>
      <vt:lpstr>Social Networks </vt:lpstr>
      <vt:lpstr>Social Networks </vt:lpstr>
      <vt:lpstr>Social Network Dangers</vt:lpstr>
      <vt:lpstr>Social Networks </vt:lpstr>
      <vt:lpstr>Social Network Dangers</vt:lpstr>
      <vt:lpstr>Create an A4  Poster</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Faulks</dc:creator>
  <cp:lastModifiedBy>Peter Faulks</cp:lastModifiedBy>
  <cp:revision>54</cp:revision>
  <dcterms:created xsi:type="dcterms:W3CDTF">2022-06-05T02:15:39Z</dcterms:created>
  <dcterms:modified xsi:type="dcterms:W3CDTF">2022-08-17T01:08:08Z</dcterms:modified>
</cp:coreProperties>
</file>